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250" autoAdjust="0"/>
  </p:normalViewPr>
  <p:slideViewPr>
    <p:cSldViewPr>
      <p:cViewPr varScale="1">
        <p:scale>
          <a:sx n="63" d="100"/>
          <a:sy n="63" d="100"/>
        </p:scale>
        <p:origin x="-1195"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Never have I ever</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spcBef>
                <a:spcPts val="600"/>
              </a:spcBef>
              <a:buNone/>
            </a:pPr>
            <a:r>
              <a:rPr lang="en" sz="1000"/>
              <a:t>For example</a:t>
            </a:r>
          </a:p>
          <a:p>
            <a:pPr lvl="0" rtl="0">
              <a:spcBef>
                <a:spcPts val="600"/>
              </a:spcBef>
              <a:buClr>
                <a:srgbClr val="000000"/>
              </a:buClr>
              <a:buSzPct val="110000"/>
              <a:buFont typeface="Arial"/>
              <a:buNone/>
            </a:pPr>
            <a:r>
              <a:rPr lang="en" sz="1000"/>
              <a:t>Top left-hand side, under Search Catalog, type "Dracula" and hit Enter</a:t>
            </a:r>
          </a:p>
          <a:p>
            <a:pPr lvl="0">
              <a:spcBef>
                <a:spcPts val="600"/>
              </a:spcBef>
              <a:buClr>
                <a:srgbClr val="000000"/>
              </a:buClr>
              <a:buSzPct val="110000"/>
              <a:buFont typeface="Arial"/>
              <a:buNone/>
            </a:pPr>
            <a:r>
              <a:rPr lang="en" sz="1000"/>
              <a:t>Choose the first listing of Dracula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Kindle Must be the download with accessibility to use with screen reading software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pass out candy to people who know the acronyms.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create your own and access handouts ...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167" name="Shape 1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179" name="Shape 1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186" name="Shape 1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lvl="0" rtl="0">
              <a:buClr>
                <a:srgbClr val="000000"/>
              </a:buClr>
              <a:buSzPct val="25000"/>
              <a:buFont typeface="Arial"/>
              <a:buNone/>
            </a:pPr>
            <a:r>
              <a:rPr lang="en" sz="1800">
                <a:solidFill>
                  <a:schemeClr val="dk1"/>
                </a:solidFill>
              </a:rPr>
              <a:t>Nook HD-very limited accessibility.  </a:t>
            </a:r>
          </a:p>
          <a:p>
            <a:endParaRPr/>
          </a:p>
        </p:txBody>
      </p:sp>
      <p:sp>
        <p:nvSpPr>
          <p:cNvPr id="192" name="Shape 1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198" name="Shape 1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205" name="Shape 2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2" name="Shape 21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228" name="Shape 2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250" name="Shape 2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9" name="Shape 25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a:t>What is literacy today? write on notepad responses from participants</a:t>
            </a:r>
          </a:p>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6" name="Shape 26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answer parked questions and queue up next presentation. Break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273" name="Shape 2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marL="0" lvl="0" indent="57150" rtl="0">
              <a:buClr>
                <a:schemeClr val="dk1"/>
              </a:buClr>
              <a:buSzPct val="166666"/>
              <a:buFont typeface="Arial"/>
              <a:buChar char="•"/>
            </a:pPr>
            <a:r>
              <a:rPr lang="en" sz="1000">
                <a:solidFill>
                  <a:schemeClr val="dk1"/>
                </a:solidFill>
              </a:rPr>
              <a:t>, free assistive technology software, &amp; 24/7 access</a:t>
            </a:r>
          </a:p>
          <a:p>
            <a:pPr marL="0" lvl="0" indent="57150" rtl="0">
              <a:buClr>
                <a:schemeClr val="dk1"/>
              </a:buClr>
              <a:buSzPct val="166666"/>
              <a:buFont typeface="Arial"/>
              <a:buChar char="•"/>
            </a:pPr>
            <a:r>
              <a:rPr lang="en" sz="1000">
                <a:solidFill>
                  <a:schemeClr val="dk1"/>
                </a:solidFill>
              </a:rPr>
              <a:t>read with large font </a:t>
            </a:r>
          </a:p>
          <a:p>
            <a:pPr marL="0" lvl="0" indent="57150" rtl="0">
              <a:buClr>
                <a:schemeClr val="dk1"/>
              </a:buClr>
              <a:buSzPct val="166666"/>
              <a:buFont typeface="Arial"/>
              <a:buChar char="•"/>
            </a:pPr>
            <a:r>
              <a:rPr lang="en" sz="1000">
                <a:solidFill>
                  <a:schemeClr val="dk1"/>
                </a:solidFill>
              </a:rPr>
              <a:t>(w/many voice options)</a:t>
            </a:r>
          </a:p>
        </p:txBody>
      </p:sp>
      <p:sp>
        <p:nvSpPr>
          <p:cNvPr id="279" name="Shape 2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lvl="0" rtl="0">
              <a:buNone/>
            </a:pPr>
            <a:r>
              <a:rPr lang="en" sz="1000">
                <a:solidFill>
                  <a:schemeClr val="dk1"/>
                </a:solidFill>
              </a:rPr>
              <a:t>Since you have signed up your school, </a:t>
            </a:r>
          </a:p>
          <a:p>
            <a:pPr>
              <a:buNone/>
            </a:pPr>
            <a:r>
              <a:rPr lang="en" sz="1000">
                <a:solidFill>
                  <a:schemeClr val="dk1"/>
                </a:solidFill>
              </a:rPr>
              <a:t> There is also a transcript of the audio from this video available, if you prefer to read instead of watch.</a:t>
            </a:r>
          </a:p>
        </p:txBody>
      </p:sp>
      <p:sp>
        <p:nvSpPr>
          <p:cNvPr id="285" name="Shape 2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291" name="Shape 2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97" name="Shape 29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spAutoFit/>
          </a:bodyPr>
          <a:lstStyle/>
          <a:p>
            <a:endParaRPr/>
          </a:p>
        </p:txBody>
      </p:sp>
      <p:sp>
        <p:nvSpPr>
          <p:cNvPr id="298" name="Shape 29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spAutoFit/>
          </a:bodyPr>
          <a:lstStyle/>
          <a:p>
            <a:pPr marL="0" marR="0" lvl="0" indent="0" algn="r" rtl="0">
              <a:buSzPct val="25000"/>
              <a:buNone/>
            </a:pPr>
            <a:r>
              <a:rPr lang="en"/>
              <a:t>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pPr marL="0" lvl="0" indent="57150" rtl="0">
              <a:buClr>
                <a:schemeClr val="dk1"/>
              </a:buClr>
              <a:buSzPct val="166666"/>
              <a:buFont typeface="Arial"/>
              <a:buChar char="•"/>
            </a:pPr>
            <a:r>
              <a:rPr lang="en" sz="1000">
                <a:solidFill>
                  <a:schemeClr val="dk1"/>
                </a:solidFill>
              </a:rPr>
              <a:t>After you have logged in to Bookshare’s website, download the program(s) you plan to use.</a:t>
            </a:r>
          </a:p>
          <a:p>
            <a:pPr marL="0" lvl="0" indent="57150" rtl="0">
              <a:buClr>
                <a:schemeClr val="dk1"/>
              </a:buClr>
              <a:buSzPct val="166666"/>
              <a:buFont typeface="Arial"/>
              <a:buChar char="•"/>
            </a:pPr>
            <a:r>
              <a:rPr lang="en" sz="1000">
                <a:solidFill>
                  <a:schemeClr val="dk1"/>
                </a:solidFill>
              </a:rPr>
              <a:t>Quick Guide: Victor Reader Soft Bookshare Edition</a:t>
            </a:r>
          </a:p>
          <a:p>
            <a:pPr marL="0" lvl="0" indent="57150" rtl="0">
              <a:buClr>
                <a:schemeClr val="dk1"/>
              </a:buClr>
              <a:buSzPct val="166666"/>
              <a:buFont typeface="Arial"/>
              <a:buChar char="•"/>
            </a:pPr>
            <a:r>
              <a:rPr lang="en" sz="1000">
                <a:solidFill>
                  <a:schemeClr val="dk1"/>
                </a:solidFill>
              </a:rPr>
              <a:t>Victor Reader Soft is a reading tool provided by Bookshare™ trusted partner HumanWare.</a:t>
            </a:r>
          </a:p>
          <a:p>
            <a:pPr marL="0" lvl="0" indent="57150" rtl="0">
              <a:buClr>
                <a:schemeClr val="dk1"/>
              </a:buClr>
              <a:buSzPct val="166666"/>
              <a:buFont typeface="Arial"/>
              <a:buChar char="•"/>
            </a:pPr>
            <a:r>
              <a:rPr lang="en" sz="1000">
                <a:solidFill>
                  <a:schemeClr val="dk1"/>
                </a:solidFill>
              </a:rPr>
              <a:t>Designed for people who are blind or have low vision. </a:t>
            </a:r>
          </a:p>
          <a:p>
            <a:pPr marL="0" lvl="0" indent="57150" rtl="0">
              <a:buClr>
                <a:schemeClr val="dk1"/>
              </a:buClr>
              <a:buSzPct val="166666"/>
              <a:buFont typeface="Arial"/>
              <a:buChar char="•"/>
            </a:pPr>
            <a:r>
              <a:rPr lang="en" sz="1000">
                <a:solidFill>
                  <a:schemeClr val="dk1"/>
                </a:solidFill>
              </a:rPr>
              <a:t>Available for free to Bookshare Members</a:t>
            </a:r>
          </a:p>
          <a:p>
            <a:pPr marL="0" lvl="0" indent="57150">
              <a:buClr>
                <a:schemeClr val="dk1"/>
              </a:buClr>
              <a:buSzPct val="166666"/>
              <a:buFont typeface="Arial"/>
              <a:buChar char="•"/>
            </a:pPr>
            <a:r>
              <a:rPr lang="en" sz="1000">
                <a:solidFill>
                  <a:schemeClr val="dk1"/>
                </a:solidFill>
              </a:rPr>
              <a:t>To install it onto your computer…</a:t>
            </a:r>
          </a:p>
        </p:txBody>
      </p:sp>
      <p:sp>
        <p:nvSpPr>
          <p:cNvPr id="304" name="Shape 3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Shape 309"/>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310" name="Shape 3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317" name="Shape 3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323" name="Shape 3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Shape 328"/>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329" name="Shape 3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35" name="Shape 33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spAutoFit/>
          </a:bodyPr>
          <a:lstStyle/>
          <a:p>
            <a:pPr marL="0" marR="0" lvl="0" indent="0" algn="l" rtl="0">
              <a:buSzPct val="25000"/>
              <a:buNone/>
            </a:pPr>
            <a:r>
              <a:rPr lang="en" sz="1800" b="0" i="0" u="none" strike="noStrike" cap="none" baseline="0"/>
              <a:t>*my personal opinion It would also be the preferred program to use with a textbook received as the result of a book request (retains some of the original formatting)*</a:t>
            </a:r>
          </a:p>
          <a:p>
            <a:endParaRPr/>
          </a:p>
        </p:txBody>
      </p:sp>
      <p:sp>
        <p:nvSpPr>
          <p:cNvPr id="336" name="Shape 33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spAutoFit/>
          </a:bodyPr>
          <a:lstStyle/>
          <a:p>
            <a:pPr marL="0" marR="0" lvl="0" indent="0" algn="r" rtl="0">
              <a:buSzPct val="25000"/>
              <a:buNone/>
            </a:pPr>
            <a:r>
              <a:rPr lang="en"/>
              <a:t> </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Shape 341"/>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342" name="Shape 3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Shape 350"/>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351" name="Shape 3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57" name="Shape 35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spAutoFit/>
          </a:bodyPr>
          <a:lstStyle/>
          <a:p>
            <a:pPr>
              <a:buNone/>
            </a:pPr>
            <a:r>
              <a:rPr lang="en" sz="1800" b="0" i="0" u="none" strike="noStrike" cap="none" baseline="0"/>
              <a:t>If you downloaded the Acapela voices after downloading Victor Reader Soft, you do not need to do it again.</a:t>
            </a:r>
          </a:p>
        </p:txBody>
      </p:sp>
      <p:sp>
        <p:nvSpPr>
          <p:cNvPr id="358" name="Shape 35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spAutoFit/>
          </a:bodyPr>
          <a:lstStyle/>
          <a:p>
            <a:pPr marL="0" marR="0" lvl="0" indent="0" algn="r" rtl="0">
              <a:buSzPct val="25000"/>
              <a:buNone/>
            </a:pPr>
            <a:r>
              <a:rPr lang="en"/>
              <a:t> </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Shape 3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64" name="Shape 364"/>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spAutoFit/>
          </a:bodyPr>
          <a:lstStyle/>
          <a:p>
            <a:pPr>
              <a:buNone/>
            </a:pPr>
            <a:r>
              <a:rPr lang="en" sz="1800" b="0" i="0" u="none" strike="noStrike" cap="none" baseline="0"/>
              <a:t>If you downloaded the Acapela voices after downloading Victor Reader Soft, you do not need to do it again.</a:t>
            </a:r>
          </a:p>
        </p:txBody>
      </p:sp>
      <p:sp>
        <p:nvSpPr>
          <p:cNvPr id="365" name="Shape 365"/>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spAutoFit/>
          </a:bodyPr>
          <a:lstStyle/>
          <a:p>
            <a:pPr marL="0" marR="0" lvl="0" indent="0" algn="r" rtl="0">
              <a:buSzPct val="25000"/>
              <a:buNone/>
            </a:pPr>
            <a:r>
              <a:rPr lang="en"/>
              <a:t> </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2" name="Shape 3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a:t>answer parked questions and queue up next presentation.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Shape 3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8" name="Shape 37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can get Bookport plus from APH on quota, many resources we will share later that are free to download digital text from. Great for a variety of learning modalities.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digital text comes in many forms! Any of these look familiar? How many of you have used some of these forms of digital text before? Point out that people do on a daily basis (word documents)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a:t>Pair Devices with software/app</a:t>
            </a:r>
          </a:p>
          <a:p>
            <a:pPr>
              <a:buNone/>
            </a:pPr>
            <a:r>
              <a:rPr lang="en"/>
              <a:t>available on the DAISY websiteand for PC only (AMIS)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p:nvPr/>
        </p:nvSpPr>
        <p:spPr>
          <a:xfrm>
            <a:off x="0" y="3886198"/>
            <a:ext cx="9144000" cy="2971799"/>
          </a:xfrm>
          <a:prstGeom prst="rect">
            <a:avLst/>
          </a:prstGeom>
          <a:solidFill>
            <a:schemeClr val="dk2"/>
          </a:solidFill>
          <a:ln>
            <a:noFill/>
          </a:ln>
        </p:spPr>
        <p:txBody>
          <a:bodyPr lIns="91425" tIns="45700" rIns="91425" bIns="45700" anchor="ctr" anchorCtr="0">
            <a:spAutoFit/>
          </a:bodyPr>
          <a:lstStyle/>
          <a:p>
            <a:endParaRPr/>
          </a:p>
        </p:txBody>
      </p:sp>
      <p:cxnSp>
        <p:nvCxnSpPr>
          <p:cNvPr id="9" name="Shape 9"/>
          <p:cNvCxnSpPr/>
          <p:nvPr/>
        </p:nvCxnSpPr>
        <p:spPr>
          <a:xfrm>
            <a:off x="0" y="3886198"/>
            <a:ext cx="9144000" cy="0"/>
          </a:xfrm>
          <a:prstGeom prst="straightConnector1">
            <a:avLst/>
          </a:prstGeom>
          <a:noFill/>
          <a:ln w="28575" cap="flat">
            <a:solidFill>
              <a:schemeClr val="dk1"/>
            </a:solidFill>
            <a:prstDash val="solid"/>
            <a:round/>
            <a:headEnd type="none" w="med" len="med"/>
            <a:tailEnd type="none" w="med" len="med"/>
          </a:ln>
        </p:spPr>
      </p:cxnSp>
      <p:sp>
        <p:nvSpPr>
          <p:cNvPr id="10" name="Shape 10"/>
          <p:cNvSpPr txBox="1">
            <a:spLocks noGrp="1"/>
          </p:cNvSpPr>
          <p:nvPr>
            <p:ph type="ctrTitle"/>
          </p:nvPr>
        </p:nvSpPr>
        <p:spPr>
          <a:xfrm>
            <a:off x="685800" y="2157750"/>
            <a:ext cx="7772400" cy="1650599"/>
          </a:xfrm>
          <a:prstGeom prst="rect">
            <a:avLst/>
          </a:prstGeom>
          <a:noFill/>
          <a:ln>
            <a:noFill/>
          </a:ln>
        </p:spPr>
        <p:txBody>
          <a:bodyPr lIns="91425" tIns="91425" rIns="91425" bIns="91425" anchor="b" anchorCtr="0"/>
          <a:lstStyle>
            <a:lvl1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1pPr>
            <a:lvl2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2pPr>
            <a:lvl3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3pPr>
            <a:lvl4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4pPr>
            <a:lvl5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5pPr>
            <a:lvl6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6pPr>
            <a:lvl7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7pPr>
            <a:lvl8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8pPr>
            <a:lvl9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9pPr>
          </a:lstStyle>
          <a:p>
            <a:endParaRPr/>
          </a:p>
        </p:txBody>
      </p:sp>
      <p:sp>
        <p:nvSpPr>
          <p:cNvPr id="11" name="Shape 11"/>
          <p:cNvSpPr txBox="1">
            <a:spLocks noGrp="1"/>
          </p:cNvSpPr>
          <p:nvPr>
            <p:ph type="subTitle" idx="1"/>
          </p:nvPr>
        </p:nvSpPr>
        <p:spPr>
          <a:xfrm>
            <a:off x="685800" y="3953037"/>
            <a:ext cx="7772400" cy="1259400"/>
          </a:xfrm>
          <a:prstGeom prst="rect">
            <a:avLst/>
          </a:prstGeom>
          <a:noFill/>
          <a:ln>
            <a:noFill/>
          </a:ln>
        </p:spPr>
        <p:txBody>
          <a:bodyPr lIns="91425" tIns="91425" rIns="91425" bIns="91425" anchor="t" anchorCtr="0"/>
          <a:lstStyle>
            <a:lvl1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1pPr>
            <a:lvl2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2pPr>
            <a:lvl3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3pPr>
            <a:lvl4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4pPr>
            <a:lvl5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5pPr>
            <a:lvl6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6pPr>
            <a:lvl7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7pPr>
            <a:lvl8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8pPr>
            <a:lvl9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2"/>
        <p:cNvGrpSpPr/>
        <p:nvPr/>
      </p:nvGrpSpPr>
      <p:grpSpPr>
        <a:xfrm>
          <a:off x="0" y="0"/>
          <a:ext cx="0" cy="0"/>
          <a:chOff x="0" y="0"/>
          <a:chExt cx="0" cy="0"/>
        </a:xfrm>
      </p:grpSpPr>
      <p:sp>
        <p:nvSpPr>
          <p:cNvPr id="13" name="Shape 13"/>
          <p:cNvSpPr/>
          <p:nvPr/>
        </p:nvSpPr>
        <p:spPr>
          <a:xfrm>
            <a:off x="0" y="0"/>
            <a:ext cx="9144000" cy="1503600"/>
          </a:xfrm>
          <a:prstGeom prst="rect">
            <a:avLst/>
          </a:prstGeom>
          <a:solidFill>
            <a:schemeClr val="dk2"/>
          </a:solidFill>
          <a:ln>
            <a:noFill/>
          </a:ln>
        </p:spPr>
        <p:txBody>
          <a:bodyPr lIns="91425" tIns="45700" rIns="91425" bIns="45700" anchor="ctr" anchorCtr="0">
            <a:spAutoFit/>
          </a:bodyPr>
          <a:lstStyle/>
          <a:p>
            <a:endParaRPr/>
          </a:p>
        </p:txBody>
      </p:sp>
      <p:cxnSp>
        <p:nvCxnSpPr>
          <p:cNvPr id="14" name="Shape 14"/>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15" name="Shape 1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16" name="Shape 1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p:nvPr/>
        </p:nvSpPr>
        <p:spPr>
          <a:xfrm>
            <a:off x="0" y="0"/>
            <a:ext cx="9144000" cy="1503600"/>
          </a:xfrm>
          <a:prstGeom prst="rect">
            <a:avLst/>
          </a:prstGeom>
          <a:solidFill>
            <a:schemeClr val="dk2"/>
          </a:solidFill>
          <a:ln>
            <a:noFill/>
          </a:ln>
        </p:spPr>
        <p:txBody>
          <a:bodyPr lIns="91425" tIns="45700" rIns="91425" bIns="45700" anchor="ctr" anchorCtr="0">
            <a:spAutoFit/>
          </a:bodyPr>
          <a:lstStyle/>
          <a:p>
            <a:endParaRPr/>
          </a:p>
        </p:txBody>
      </p:sp>
      <p:cxnSp>
        <p:nvCxnSpPr>
          <p:cNvPr id="19" name="Shape 19"/>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0" name="Shape 20"/>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21" name="Shape 21"/>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22" name="Shape 22"/>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3"/>
        <p:cNvGrpSpPr/>
        <p:nvPr/>
      </p:nvGrpSpPr>
      <p:grpSpPr>
        <a:xfrm>
          <a:off x="0" y="0"/>
          <a:ext cx="0" cy="0"/>
          <a:chOff x="0" y="0"/>
          <a:chExt cx="0" cy="0"/>
        </a:xfrm>
      </p:grpSpPr>
      <p:sp>
        <p:nvSpPr>
          <p:cNvPr id="24" name="Shape 24"/>
          <p:cNvSpPr/>
          <p:nvPr/>
        </p:nvSpPr>
        <p:spPr>
          <a:xfrm>
            <a:off x="0" y="0"/>
            <a:ext cx="9144000" cy="1503600"/>
          </a:xfrm>
          <a:prstGeom prst="rect">
            <a:avLst/>
          </a:prstGeom>
          <a:solidFill>
            <a:schemeClr val="dk2"/>
          </a:solidFill>
          <a:ln>
            <a:noFill/>
          </a:ln>
        </p:spPr>
        <p:txBody>
          <a:bodyPr lIns="91425" tIns="45700" rIns="91425" bIns="45700" anchor="ctr" anchorCtr="0">
            <a:spAutoFit/>
          </a:bodyPr>
          <a:lstStyle/>
          <a:p>
            <a:endParaRPr/>
          </a:p>
        </p:txBody>
      </p:sp>
      <p:cxnSp>
        <p:nvCxnSpPr>
          <p:cNvPr id="25" name="Shape 25"/>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6" name="Shape 2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7"/>
        <p:cNvGrpSpPr/>
        <p:nvPr/>
      </p:nvGrpSpPr>
      <p:grpSpPr>
        <a:xfrm>
          <a:off x="0" y="0"/>
          <a:ext cx="0" cy="0"/>
          <a:chOff x="0" y="0"/>
          <a:chExt cx="0" cy="0"/>
        </a:xfrm>
      </p:grpSpPr>
      <p:sp>
        <p:nvSpPr>
          <p:cNvPr id="28" name="Shape 28"/>
          <p:cNvSpPr/>
          <p:nvPr/>
        </p:nvSpPr>
        <p:spPr>
          <a:xfrm>
            <a:off x="0" y="5633442"/>
            <a:ext cx="9144000" cy="1224599"/>
          </a:xfrm>
          <a:prstGeom prst="rect">
            <a:avLst/>
          </a:prstGeom>
          <a:solidFill>
            <a:schemeClr val="dk2"/>
          </a:solidFill>
          <a:ln>
            <a:noFill/>
          </a:ln>
        </p:spPr>
        <p:txBody>
          <a:bodyPr lIns="91425" tIns="45700" rIns="91425" bIns="45700" anchor="ctr" anchorCtr="0">
            <a:spAutoFit/>
          </a:bodyPr>
          <a:lstStyle/>
          <a:p>
            <a:endParaRPr/>
          </a:p>
        </p:txBody>
      </p:sp>
      <p:cxnSp>
        <p:nvCxnSpPr>
          <p:cNvPr id="29" name="Shape 29"/>
          <p:cNvCxnSpPr/>
          <p:nvPr/>
        </p:nvCxnSpPr>
        <p:spPr>
          <a:xfrm>
            <a:off x="0" y="5633442"/>
            <a:ext cx="9144000" cy="0"/>
          </a:xfrm>
          <a:prstGeom prst="straightConnector1">
            <a:avLst/>
          </a:prstGeom>
          <a:noFill/>
          <a:ln w="28575" cap="flat">
            <a:solidFill>
              <a:schemeClr val="dk1"/>
            </a:solidFill>
            <a:prstDash val="solid"/>
            <a:round/>
            <a:headEnd type="none" w="med" len="med"/>
            <a:tailEnd type="none" w="med" len="med"/>
          </a:ln>
        </p:spPr>
      </p:cxnSp>
      <p:sp>
        <p:nvSpPr>
          <p:cNvPr id="30" name="Shape 30"/>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1pPr>
            <a:lvl2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2pPr>
            <a:lvl3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3pPr>
            <a:lvl4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4pPr>
            <a:lvl5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5pPr>
            <a:lvl6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6pPr>
            <a:lvl7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7pPr>
            <a:lvl8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8pPr>
            <a:lvl9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j" type="obj">
  <p:cSld name="obj">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435608" y="274637"/>
            <a:ext cx="7498199" cy="1143000"/>
          </a:xfrm>
          <a:prstGeom prst="rect">
            <a:avLst/>
          </a:prstGeom>
          <a:noFill/>
          <a:ln>
            <a:noFill/>
          </a:ln>
        </p:spPr>
        <p:txBody>
          <a:bodyPr lIns="91425" tIns="91425" rIns="91425" bIns="91425" anchor="ctr" anchorCtr="0"/>
          <a:lstStyle>
            <a:lvl1pPr algn="l" rtl="0">
              <a:spcBef>
                <a:spcPts val="0"/>
              </a:spcBef>
              <a:buClr>
                <a:srgbClr val="5E688B"/>
              </a:buClr>
              <a:buNone/>
              <a:defRPr sz="4300">
                <a:solidFill>
                  <a:srgbClr val="5E688B"/>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34" name="Shape 34"/>
          <p:cNvSpPr txBox="1">
            <a:spLocks noGrp="1"/>
          </p:cNvSpPr>
          <p:nvPr>
            <p:ph type="body" idx="1"/>
          </p:nvPr>
        </p:nvSpPr>
        <p:spPr>
          <a:xfrm>
            <a:off x="1435608" y="1447800"/>
            <a:ext cx="7498199" cy="4800600"/>
          </a:xfrm>
          <a:prstGeom prst="rect">
            <a:avLst/>
          </a:prstGeom>
          <a:noFill/>
          <a:ln>
            <a:noFill/>
          </a:ln>
        </p:spPr>
        <p:txBody>
          <a:bodyPr lIns="91425" tIns="91425" rIns="91425" bIns="91425" anchor="t" anchorCtr="0"/>
          <a:lstStyle>
            <a:lvl1pPr marL="365760" indent="-191134" algn="l" rtl="0">
              <a:lnSpc>
                <a:spcPct val="100000"/>
              </a:lnSpc>
              <a:spcBef>
                <a:spcPts val="600"/>
              </a:spcBef>
              <a:buClr>
                <a:schemeClr val="accent1"/>
              </a:buClr>
              <a:buFont typeface="Arial"/>
              <a:buChar char="•"/>
              <a:defRPr sz="3200">
                <a:solidFill>
                  <a:schemeClr val="dk1"/>
                </a:solidFill>
              </a:defRPr>
            </a:lvl1pPr>
            <a:lvl2pPr marL="640080" indent="-138430" algn="l" rtl="0">
              <a:lnSpc>
                <a:spcPct val="100000"/>
              </a:lnSpc>
              <a:spcBef>
                <a:spcPts val="550"/>
              </a:spcBef>
              <a:buClr>
                <a:schemeClr val="accent1"/>
              </a:buClr>
              <a:buFont typeface="Arial"/>
              <a:buChar char="•"/>
              <a:defRPr sz="2800">
                <a:solidFill>
                  <a:schemeClr val="dk1"/>
                </a:solidFill>
              </a:defRPr>
            </a:lvl2pPr>
            <a:lvl3pPr marL="886967" indent="-147192" algn="l" rtl="0">
              <a:lnSpc>
                <a:spcPct val="100000"/>
              </a:lnSpc>
              <a:spcBef>
                <a:spcPts val="480"/>
              </a:spcBef>
              <a:buClr>
                <a:schemeClr val="accent2"/>
              </a:buClr>
              <a:buFont typeface="Arial"/>
              <a:buChar char="•"/>
              <a:defRPr sz="2400">
                <a:solidFill>
                  <a:schemeClr val="dk1"/>
                </a:solidFill>
              </a:defRPr>
            </a:lvl3pPr>
            <a:lvl4pPr marL="1097280" indent="-106680" algn="l" rtl="0">
              <a:lnSpc>
                <a:spcPct val="100000"/>
              </a:lnSpc>
              <a:spcBef>
                <a:spcPts val="400"/>
              </a:spcBef>
              <a:buClr>
                <a:schemeClr val="accent3"/>
              </a:buClr>
              <a:buFont typeface="Arial"/>
              <a:buChar char="•"/>
              <a:defRPr sz="2000">
                <a:solidFill>
                  <a:schemeClr val="dk1"/>
                </a:solidFill>
              </a:defRPr>
            </a:lvl4pPr>
            <a:lvl5pPr marL="1298448" indent="-117347" algn="l" rtl="0">
              <a:lnSpc>
                <a:spcPct val="100000"/>
              </a:lnSpc>
              <a:spcBef>
                <a:spcPts val="400"/>
              </a:spcBef>
              <a:buClr>
                <a:schemeClr val="accent4"/>
              </a:buClr>
              <a:buFont typeface="Arial"/>
              <a:buChar char="•"/>
              <a:defRPr sz="2000">
                <a:solidFill>
                  <a:schemeClr val="dk1"/>
                </a:solidFill>
              </a:defRPr>
            </a:lvl5pPr>
            <a:lvl6pPr marL="1508760" indent="-111760" algn="l" rtl="0">
              <a:lnSpc>
                <a:spcPct val="100000"/>
              </a:lnSpc>
              <a:spcBef>
                <a:spcPts val="400"/>
              </a:spcBef>
              <a:buClr>
                <a:schemeClr val="accent5"/>
              </a:buClr>
              <a:buFont typeface="Arial"/>
              <a:buChar char="•"/>
              <a:defRPr sz="2000">
                <a:solidFill>
                  <a:schemeClr val="dk1"/>
                </a:solidFill>
              </a:defRPr>
            </a:lvl6pPr>
            <a:lvl7pPr marL="1719072" indent="-118872" algn="l" rtl="0">
              <a:lnSpc>
                <a:spcPct val="100000"/>
              </a:lnSpc>
              <a:spcBef>
                <a:spcPts val="400"/>
              </a:spcBef>
              <a:buClr>
                <a:schemeClr val="accent6"/>
              </a:buClr>
              <a:buFont typeface="Arial"/>
              <a:buChar char="•"/>
              <a:defRPr sz="2000">
                <a:solidFill>
                  <a:schemeClr val="dk1"/>
                </a:solidFill>
              </a:defRPr>
            </a:lvl7pPr>
            <a:lvl8pPr marL="1920240" indent="-116839" algn="l" rtl="0">
              <a:lnSpc>
                <a:spcPct val="100000"/>
              </a:lnSpc>
              <a:spcBef>
                <a:spcPts val="400"/>
              </a:spcBef>
              <a:buClr>
                <a:schemeClr val="accent6"/>
              </a:buClr>
              <a:buFont typeface="Arial"/>
              <a:buChar char="•"/>
              <a:defRPr sz="2000">
                <a:solidFill>
                  <a:schemeClr val="dk1"/>
                </a:solidFill>
              </a:defRPr>
            </a:lvl8pPr>
            <a:lvl9pPr marL="2130552" indent="-111251" algn="l" rtl="0">
              <a:lnSpc>
                <a:spcPct val="100000"/>
              </a:lnSpc>
              <a:spcBef>
                <a:spcPts val="400"/>
              </a:spcBef>
              <a:buClr>
                <a:schemeClr val="accent6"/>
              </a:buClr>
              <a:buFont typeface="Arial"/>
              <a:buChar char="•"/>
              <a:defRPr sz="2000">
                <a:solidFill>
                  <a:schemeClr val="dk1"/>
                </a:solidFill>
              </a:defRPr>
            </a:lvl9pPr>
          </a:lstStyle>
          <a:p>
            <a:endParaRPr/>
          </a:p>
        </p:txBody>
      </p:sp>
      <p:sp>
        <p:nvSpPr>
          <p:cNvPr id="35" name="Shape 35"/>
          <p:cNvSpPr txBox="1">
            <a:spLocks noGrp="1"/>
          </p:cNvSpPr>
          <p:nvPr>
            <p:ph type="dt" idx="10"/>
          </p:nvPr>
        </p:nvSpPr>
        <p:spPr>
          <a:xfrm>
            <a:off x="3581400" y="6305550"/>
            <a:ext cx="2133599" cy="476100"/>
          </a:xfrm>
          <a:prstGeom prst="rect">
            <a:avLst/>
          </a:prstGeom>
          <a:noFill/>
          <a:ln>
            <a:noFill/>
          </a:ln>
        </p:spPr>
        <p:txBody>
          <a:bodyPr lIns="91425" tIns="91425" rIns="91425" bIns="91425" anchor="b" anchorCtr="0"/>
          <a:lstStyle>
            <a:lvl1pPr marL="0" marR="0" indent="0" algn="r" rtl="0">
              <a:defRPr sz="1200" b="0" i="0" u="none" strike="noStrike" cap="none" baseline="0">
                <a:solidFill>
                  <a:srgbClr val="899BA3"/>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6" name="Shape 36"/>
          <p:cNvSpPr txBox="1">
            <a:spLocks noGrp="1"/>
          </p:cNvSpPr>
          <p:nvPr>
            <p:ph type="ftr" idx="11"/>
          </p:nvPr>
        </p:nvSpPr>
        <p:spPr>
          <a:xfrm>
            <a:off x="5715000" y="6305550"/>
            <a:ext cx="2895600" cy="476100"/>
          </a:xfrm>
          <a:prstGeom prst="rect">
            <a:avLst/>
          </a:prstGeom>
          <a:noFill/>
          <a:ln>
            <a:noFill/>
          </a:ln>
        </p:spPr>
        <p:txBody>
          <a:bodyPr lIns="91425" tIns="91425" rIns="91425" bIns="91425" anchor="b" anchorCtr="0"/>
          <a:lstStyle>
            <a:lvl1pPr marL="0" marR="0" indent="0" algn="l" rtl="0">
              <a:defRPr sz="1200" b="0" i="0" u="none" strike="noStrike" cap="none" baseline="0">
                <a:solidFill>
                  <a:srgbClr val="899BA3"/>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7" name="Shape 37"/>
          <p:cNvSpPr txBox="1">
            <a:spLocks noGrp="1"/>
          </p:cNvSpPr>
          <p:nvPr>
            <p:ph type="sldNum" idx="12"/>
          </p:nvPr>
        </p:nvSpPr>
        <p:spPr>
          <a:xfrm>
            <a:off x="8613647" y="6305550"/>
            <a:ext cx="457200" cy="476100"/>
          </a:xfrm>
          <a:prstGeom prst="rect">
            <a:avLst/>
          </a:prstGeom>
          <a:noFill/>
          <a:ln>
            <a:noFill/>
          </a:ln>
        </p:spPr>
        <p:txBody>
          <a:bodyPr lIns="91425" tIns="91425" rIns="91425" bIns="91425" anchor="b" anchorCtr="0"/>
          <a:lstStyle>
            <a:lvl1pPr marL="0" marR="0" indent="0" algn="ctr" rtl="0">
              <a:defRPr sz="1200" b="0" i="0" u="none" strike="noStrike" cap="none" baseline="0">
                <a:solidFill>
                  <a:srgbClr val="899BA3"/>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Obj" type="twoObj">
  <p:cSld name="twoObj">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1435608" y="274319"/>
            <a:ext cx="7498199" cy="1143000"/>
          </a:xfrm>
          <a:prstGeom prst="rect">
            <a:avLst/>
          </a:prstGeom>
          <a:noFill/>
          <a:ln>
            <a:noFill/>
          </a:ln>
        </p:spPr>
        <p:txBody>
          <a:bodyPr lIns="91425" tIns="91425" rIns="91425" bIns="91425" anchor="ctr" anchorCtr="0"/>
          <a:lstStyle>
            <a:lvl1pPr algn="l" rtl="0">
              <a:spcBef>
                <a:spcPts val="0"/>
              </a:spcBef>
              <a:buClr>
                <a:srgbClr val="5E688B"/>
              </a:buClr>
              <a:buNone/>
              <a:defRPr sz="4300">
                <a:solidFill>
                  <a:srgbClr val="5E688B"/>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0" name="Shape 40"/>
          <p:cNvSpPr txBox="1">
            <a:spLocks noGrp="1"/>
          </p:cNvSpPr>
          <p:nvPr>
            <p:ph type="body" idx="1"/>
          </p:nvPr>
        </p:nvSpPr>
        <p:spPr>
          <a:xfrm>
            <a:off x="1435608" y="1524000"/>
            <a:ext cx="3657600" cy="4663499"/>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a:lvl6pPr>
            <a:lvl7pPr rtl="0">
              <a:defRPr/>
            </a:lvl7pPr>
            <a:lvl8pPr rtl="0">
              <a:defRPr/>
            </a:lvl8pPr>
            <a:lvl9pPr rtl="0">
              <a:defRPr/>
            </a:lvl9pPr>
          </a:lstStyle>
          <a:p>
            <a:endParaRPr/>
          </a:p>
        </p:txBody>
      </p:sp>
      <p:sp>
        <p:nvSpPr>
          <p:cNvPr id="41" name="Shape 41"/>
          <p:cNvSpPr txBox="1">
            <a:spLocks noGrp="1"/>
          </p:cNvSpPr>
          <p:nvPr>
            <p:ph type="body" idx="2"/>
          </p:nvPr>
        </p:nvSpPr>
        <p:spPr>
          <a:xfrm>
            <a:off x="5276087" y="1524000"/>
            <a:ext cx="3657600" cy="4663499"/>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a:lvl6pPr>
            <a:lvl7pPr rtl="0">
              <a:defRPr/>
            </a:lvl7pPr>
            <a:lvl8pPr rtl="0">
              <a:defRPr/>
            </a:lvl8pPr>
            <a:lvl9pPr rtl="0">
              <a:defRPr/>
            </a:lvl9pPr>
          </a:lstStyle>
          <a:p>
            <a:endParaRPr/>
          </a:p>
        </p:txBody>
      </p:sp>
      <p:sp>
        <p:nvSpPr>
          <p:cNvPr id="42" name="Shape 42"/>
          <p:cNvSpPr txBox="1">
            <a:spLocks noGrp="1"/>
          </p:cNvSpPr>
          <p:nvPr>
            <p:ph type="dt" idx="10"/>
          </p:nvPr>
        </p:nvSpPr>
        <p:spPr>
          <a:xfrm>
            <a:off x="3581400" y="6305550"/>
            <a:ext cx="2133599" cy="476100"/>
          </a:xfrm>
          <a:prstGeom prst="rect">
            <a:avLst/>
          </a:prstGeom>
          <a:noFill/>
          <a:ln>
            <a:noFill/>
          </a:ln>
        </p:spPr>
        <p:txBody>
          <a:bodyPr lIns="91425" tIns="91425" rIns="91425" bIns="91425" anchor="b" anchorCtr="0"/>
          <a:lstStyle>
            <a:lvl1pPr marL="0" marR="0" indent="0" algn="r" rtl="0">
              <a:defRPr sz="1200" b="0" i="0" u="none" strike="noStrike" cap="none" baseline="0">
                <a:solidFill>
                  <a:srgbClr val="899BA3"/>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43" name="Shape 43"/>
          <p:cNvSpPr txBox="1">
            <a:spLocks noGrp="1"/>
          </p:cNvSpPr>
          <p:nvPr>
            <p:ph type="ftr" idx="11"/>
          </p:nvPr>
        </p:nvSpPr>
        <p:spPr>
          <a:xfrm>
            <a:off x="5715000" y="6305550"/>
            <a:ext cx="2895600" cy="476100"/>
          </a:xfrm>
          <a:prstGeom prst="rect">
            <a:avLst/>
          </a:prstGeom>
          <a:noFill/>
          <a:ln>
            <a:noFill/>
          </a:ln>
        </p:spPr>
        <p:txBody>
          <a:bodyPr lIns="91425" tIns="91425" rIns="91425" bIns="91425" anchor="b" anchorCtr="0"/>
          <a:lstStyle>
            <a:lvl1pPr marL="0" marR="0" indent="0" algn="l" rtl="0">
              <a:defRPr sz="1200" b="0" i="0" u="none" strike="noStrike" cap="none" baseline="0">
                <a:solidFill>
                  <a:srgbClr val="899BA3"/>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44" name="Shape 44"/>
          <p:cNvSpPr txBox="1">
            <a:spLocks noGrp="1"/>
          </p:cNvSpPr>
          <p:nvPr>
            <p:ph type="sldNum" idx="12"/>
          </p:nvPr>
        </p:nvSpPr>
        <p:spPr>
          <a:xfrm>
            <a:off x="8613647" y="6305550"/>
            <a:ext cx="457200" cy="476100"/>
          </a:xfrm>
          <a:prstGeom prst="rect">
            <a:avLst/>
          </a:prstGeom>
          <a:noFill/>
          <a:ln>
            <a:noFill/>
          </a:ln>
        </p:spPr>
        <p:txBody>
          <a:bodyPr lIns="91425" tIns="91425" rIns="91425" bIns="91425" anchor="b" anchorCtr="0"/>
          <a:lstStyle>
            <a:lvl1pPr marL="0" marR="0" indent="0" algn="ctr" rtl="0">
              <a:defRPr sz="1200" b="0" i="0" u="none" strike="noStrike" cap="none" baseline="0">
                <a:solidFill>
                  <a:srgbClr val="899BA3"/>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1pPr>
            <a:lvl2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2pPr>
            <a:lvl3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3pPr>
            <a:lvl4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4pPr>
            <a:lvl5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5pPr>
            <a:lvl6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6pPr>
            <a:lvl7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7pPr>
            <a:lvl8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8pPr>
            <a:lvl9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2"/>
              </a:buClr>
              <a:buSzPct val="166666"/>
              <a:buFont typeface="Arial"/>
              <a:buChar char="•"/>
              <a:defRPr sz="3000" b="0" i="0" u="none" strike="noStrike" cap="none" baseline="0">
                <a:solidFill>
                  <a:schemeClr val="dk2"/>
                </a:solidFill>
                <a:latin typeface="Trebuchet MS"/>
                <a:ea typeface="Trebuchet MS"/>
                <a:cs typeface="Trebuchet MS"/>
                <a:sym typeface="Trebuchet MS"/>
              </a:defRPr>
            </a:lvl1pPr>
            <a:lvl2pPr marL="742950" indent="-285750" algn="l" rtl="0">
              <a:spcBef>
                <a:spcPts val="480"/>
              </a:spcBef>
              <a:buClr>
                <a:schemeClr val="dk2"/>
              </a:buClr>
              <a:buSzPct val="100000"/>
              <a:buFont typeface="Courier New"/>
              <a:buChar char="o"/>
              <a:defRPr sz="24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amazon.com/gp/feature.html?ie=UTF8&amp;docId=100042631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visionteacher.wikispaces.com/hom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timer.onlineclock.net/"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assets.bookshare.org/guides/add-members-and-sponsors/lib/playback.html"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assets.bookshare.org/guides/om-to-im/lib/playback.html"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accessproject.colostate.edu/udl/modules/etext/mod_etext.cfm"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hyperlink" Target="http://www.gutenberg.org/wiki/Gutenberg:Help_on_Bibliographic_Record_Page"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daisy.org/amis/download"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txBox="1">
            <a:spLocks noGrp="1"/>
          </p:cNvSpPr>
          <p:nvPr>
            <p:ph type="ctrTitle"/>
          </p:nvPr>
        </p:nvSpPr>
        <p:spPr>
          <a:xfrm>
            <a:off x="685800" y="2157750"/>
            <a:ext cx="7772400" cy="1650599"/>
          </a:xfrm>
          <a:prstGeom prst="rect">
            <a:avLst/>
          </a:prstGeom>
        </p:spPr>
        <p:txBody>
          <a:bodyPr lIns="91425" tIns="91425" rIns="91425" bIns="91425" anchor="b" anchorCtr="0">
            <a:spAutoFit/>
          </a:bodyPr>
          <a:lstStyle/>
          <a:p>
            <a:pPr>
              <a:buNone/>
            </a:pPr>
            <a:r>
              <a:rPr lang="en">
                <a:solidFill>
                  <a:srgbClr val="000000"/>
                </a:solidFill>
                <a:latin typeface="Arial"/>
                <a:ea typeface="Arial"/>
                <a:cs typeface="Arial"/>
                <a:sym typeface="Arial"/>
              </a:rPr>
              <a:t>Digital Text Bunch</a:t>
            </a:r>
          </a:p>
        </p:txBody>
      </p:sp>
      <p:sp>
        <p:nvSpPr>
          <p:cNvPr id="47" name="Shape 47"/>
          <p:cNvSpPr txBox="1">
            <a:spLocks noGrp="1"/>
          </p:cNvSpPr>
          <p:nvPr>
            <p:ph type="subTitle" idx="1"/>
          </p:nvPr>
        </p:nvSpPr>
        <p:spPr>
          <a:xfrm>
            <a:off x="791835" y="3996201"/>
            <a:ext cx="8219100" cy="2694899"/>
          </a:xfrm>
          <a:prstGeom prst="rect">
            <a:avLst/>
          </a:prstGeom>
        </p:spPr>
        <p:txBody>
          <a:bodyPr lIns="91425" tIns="91425" rIns="91425" bIns="91425" anchor="t" anchorCtr="0">
            <a:spAutoFit/>
          </a:bodyPr>
          <a:lstStyle/>
          <a:p>
            <a:pPr lvl="0" rtl="0">
              <a:buNone/>
            </a:pPr>
            <a:r>
              <a:rPr lang="en">
                <a:solidFill>
                  <a:srgbClr val="FFE599"/>
                </a:solidFill>
                <a:latin typeface="Arial"/>
                <a:ea typeface="Arial"/>
                <a:cs typeface="Arial"/>
                <a:sym typeface="Arial"/>
              </a:rPr>
              <a:t>Andrea Wallace &amp; Jill Pfluke</a:t>
            </a:r>
          </a:p>
          <a:p>
            <a:pPr lvl="0" rtl="0">
              <a:buNone/>
            </a:pPr>
            <a:r>
              <a:rPr lang="en">
                <a:solidFill>
                  <a:srgbClr val="FFE599"/>
                </a:solidFill>
                <a:latin typeface="Arial"/>
                <a:ea typeface="Arial"/>
                <a:cs typeface="Arial"/>
                <a:sym typeface="Arial"/>
              </a:rPr>
              <a:t>Pinellas County TVIs</a:t>
            </a:r>
          </a:p>
          <a:p>
            <a:pPr>
              <a:buNone/>
            </a:pPr>
            <a:r>
              <a:rPr lang="en">
                <a:solidFill>
                  <a:srgbClr val="FFE599"/>
                </a:solidFill>
                <a:latin typeface="Arial"/>
                <a:ea typeface="Arial"/>
                <a:cs typeface="Arial"/>
                <a:sym typeface="Arial"/>
              </a:rPr>
              <a:t>WWE 12/6/12 Digital Text Session 1</a:t>
            </a:r>
          </a:p>
        </p:txBody>
      </p:sp>
      <p:sp>
        <p:nvSpPr>
          <p:cNvPr id="48" name="Shape 48"/>
          <p:cNvSpPr/>
          <p:nvPr/>
        </p:nvSpPr>
        <p:spPr>
          <a:xfrm>
            <a:off x="5962775" y="330650"/>
            <a:ext cx="2857500" cy="21336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50891" y="1600200"/>
            <a:ext cx="8635799" cy="4967700"/>
          </a:xfrm>
          <a:prstGeom prst="rect">
            <a:avLst/>
          </a:prstGeom>
        </p:spPr>
        <p:txBody>
          <a:bodyPr lIns="91425" tIns="91425" rIns="91425" bIns="91425" anchor="t" anchorCtr="0">
            <a:spAutoFit/>
          </a:bodyPr>
          <a:lstStyle/>
          <a:p>
            <a:pPr lvl="0" rtl="0">
              <a:buNone/>
            </a:pPr>
            <a:r>
              <a:rPr lang="en" b="1">
                <a:solidFill>
                  <a:srgbClr val="000000"/>
                </a:solidFill>
                <a:latin typeface="Arial"/>
                <a:ea typeface="Arial"/>
                <a:cs typeface="Arial"/>
                <a:sym typeface="Arial"/>
              </a:rPr>
              <a:t>Go: http://www.gutenberg.org/wiki/Main_Page</a:t>
            </a:r>
          </a:p>
          <a:p>
            <a:endParaRPr/>
          </a:p>
          <a:p>
            <a:endParaRPr/>
          </a:p>
        </p:txBody>
      </p:sp>
      <p:sp>
        <p:nvSpPr>
          <p:cNvPr id="107" name="Shape 107"/>
          <p:cNvSpPr txBox="1">
            <a:spLocks noGrp="1"/>
          </p:cNvSpPr>
          <p:nvPr>
            <p:ph type="title"/>
          </p:nvPr>
        </p:nvSpPr>
        <p:spPr>
          <a:xfrm>
            <a:off x="16748" y="373262"/>
            <a:ext cx="7831799" cy="1663499"/>
          </a:xfrm>
          <a:prstGeom prst="rect">
            <a:avLst/>
          </a:prstGeom>
        </p:spPr>
        <p:txBody>
          <a:bodyPr lIns="91425" tIns="91425" rIns="91425" bIns="91425" anchor="b" anchorCtr="0">
            <a:spAutoFit/>
          </a:bodyPr>
          <a:lstStyle/>
          <a:p>
            <a:pPr lvl="0" rtl="0">
              <a:buNone/>
            </a:pPr>
            <a:r>
              <a:rPr lang="en">
                <a:latin typeface="Arial"/>
                <a:ea typeface="Arial"/>
                <a:cs typeface="Arial"/>
                <a:sym typeface="Arial"/>
              </a:rPr>
              <a:t>Project Gutenberg</a:t>
            </a:r>
          </a:p>
          <a:p>
            <a:endParaRPr/>
          </a:p>
        </p:txBody>
      </p:sp>
      <p:sp>
        <p:nvSpPr>
          <p:cNvPr id="108" name="Shape 108"/>
          <p:cNvSpPr/>
          <p:nvPr/>
        </p:nvSpPr>
        <p:spPr>
          <a:xfrm>
            <a:off x="102027" y="2233309"/>
            <a:ext cx="8974944" cy="4444692"/>
          </a:xfrm>
          <a:prstGeom prst="rect">
            <a:avLst/>
          </a:prstGeom>
          <a:blipFill>
            <a:blip r:embed="rId3"/>
            <a:stretch>
              <a:fillRect/>
            </a:stretch>
          </a:blipFill>
        </p:spPr>
      </p:sp>
      <p:sp>
        <p:nvSpPr>
          <p:cNvPr id="109" name="Shape 109"/>
          <p:cNvSpPr/>
          <p:nvPr/>
        </p:nvSpPr>
        <p:spPr>
          <a:xfrm>
            <a:off x="2484875" y="4090245"/>
            <a:ext cx="1233599" cy="376499"/>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spAutoFit/>
          </a:bodyPr>
          <a:lstStyle/>
          <a:p>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Effect transition="in" filter="fade">
                                      <p:cBhvr>
                                        <p:cTn id="7" dur="1000"/>
                                        <p:tgtEl>
                                          <p:spTgt spid="106">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06">
                                            <p:txEl>
                                              <p:pRg st="1" end="1"/>
                                            </p:txEl>
                                          </p:spTgt>
                                        </p:tgtEl>
                                        <p:attrNameLst>
                                          <p:attrName>style.visibility</p:attrName>
                                        </p:attrNameLst>
                                      </p:cBhvr>
                                      <p:to>
                                        <p:strVal val="visible"/>
                                      </p:to>
                                    </p:set>
                                    <p:animEffect transition="in" filter="fade">
                                      <p:cBhvr>
                                        <p:cTn id="11" dur="1000"/>
                                        <p:tgtEl>
                                          <p:spTgt spid="106">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06">
                                            <p:txEl>
                                              <p:pRg st="2" end="2"/>
                                            </p:txEl>
                                          </p:spTgt>
                                        </p:tgtEl>
                                        <p:attrNameLst>
                                          <p:attrName>style.visibility</p:attrName>
                                        </p:attrNameLst>
                                      </p:cBhvr>
                                      <p:to>
                                        <p:strVal val="visible"/>
                                      </p:to>
                                    </p:set>
                                    <p:animEffect transition="in" filter="fade">
                                      <p:cBhvr>
                                        <p:cTn id="15" dur="1000"/>
                                        <p:tgtEl>
                                          <p:spTgt spid="10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rgbClr val="000000"/>
              </a:buClr>
              <a:buSzPct val="166666"/>
              <a:buFont typeface="Arial"/>
              <a:buChar char="•"/>
            </a:pPr>
            <a:r>
              <a:rPr lang="en" b="1">
                <a:solidFill>
                  <a:srgbClr val="000000"/>
                </a:solidFill>
                <a:latin typeface="Arial"/>
                <a:ea typeface="Arial"/>
                <a:cs typeface="Arial"/>
                <a:sym typeface="Arial"/>
              </a:rPr>
              <a:t>Next screen contains a variety of format choices</a:t>
            </a:r>
          </a:p>
          <a:p>
            <a:endParaRPr/>
          </a:p>
          <a:p>
            <a:pPr marL="457200" lvl="0" indent="-419100" rtl="0">
              <a:buClr>
                <a:srgbClr val="000000"/>
              </a:buClr>
              <a:buSzPct val="166666"/>
              <a:buFont typeface="Arial"/>
              <a:buChar char="•"/>
            </a:pPr>
            <a:r>
              <a:rPr lang="en" b="1">
                <a:solidFill>
                  <a:srgbClr val="000000"/>
                </a:solidFill>
                <a:latin typeface="Arial"/>
                <a:ea typeface="Arial"/>
                <a:cs typeface="Arial"/>
                <a:sym typeface="Arial"/>
              </a:rPr>
              <a:t>You can choose to read the book directly online</a:t>
            </a:r>
          </a:p>
          <a:p>
            <a:endParaRPr/>
          </a:p>
          <a:p>
            <a:pPr marL="457200" lvl="0" indent="-419100" rtl="0">
              <a:buClr>
                <a:srgbClr val="000000"/>
              </a:buClr>
              <a:buSzPct val="166666"/>
              <a:buFont typeface="Arial"/>
              <a:buChar char="•"/>
            </a:pPr>
            <a:r>
              <a:rPr lang="en" b="1">
                <a:solidFill>
                  <a:srgbClr val="000000"/>
                </a:solidFill>
                <a:latin typeface="Arial"/>
                <a:ea typeface="Arial"/>
                <a:cs typeface="Arial"/>
                <a:sym typeface="Arial"/>
              </a:rPr>
              <a:t>Option of enabling access through screen magnification or screen reading programs</a:t>
            </a:r>
          </a:p>
          <a:p>
            <a:endParaRPr/>
          </a:p>
        </p:txBody>
      </p:sp>
      <p:sp>
        <p:nvSpPr>
          <p:cNvPr id="115" name="Shape 115"/>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Format and access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4">
                                            <p:txEl>
                                              <p:pRg st="0" end="0"/>
                                            </p:txEl>
                                          </p:spTgt>
                                        </p:tgtEl>
                                        <p:attrNameLst>
                                          <p:attrName>style.visibility</p:attrName>
                                        </p:attrNameLst>
                                      </p:cBhvr>
                                      <p:to>
                                        <p:strVal val="visible"/>
                                      </p:to>
                                    </p:set>
                                    <p:animEffect transition="in" filter="fade">
                                      <p:cBhvr>
                                        <p:cTn id="7" dur="1000"/>
                                        <p:tgtEl>
                                          <p:spTgt spid="114">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14">
                                            <p:txEl>
                                              <p:pRg st="1" end="1"/>
                                            </p:txEl>
                                          </p:spTgt>
                                        </p:tgtEl>
                                        <p:attrNameLst>
                                          <p:attrName>style.visibility</p:attrName>
                                        </p:attrNameLst>
                                      </p:cBhvr>
                                      <p:to>
                                        <p:strVal val="visible"/>
                                      </p:to>
                                    </p:set>
                                    <p:animEffect transition="in" filter="fade">
                                      <p:cBhvr>
                                        <p:cTn id="11" dur="1000"/>
                                        <p:tgtEl>
                                          <p:spTgt spid="114">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14">
                                            <p:txEl>
                                              <p:pRg st="2" end="2"/>
                                            </p:txEl>
                                          </p:spTgt>
                                        </p:tgtEl>
                                        <p:attrNameLst>
                                          <p:attrName>style.visibility</p:attrName>
                                        </p:attrNameLst>
                                      </p:cBhvr>
                                      <p:to>
                                        <p:strVal val="visible"/>
                                      </p:to>
                                    </p:set>
                                    <p:animEffect transition="in" filter="fade">
                                      <p:cBhvr>
                                        <p:cTn id="15" dur="1000"/>
                                        <p:tgtEl>
                                          <p:spTgt spid="114">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14">
                                            <p:txEl>
                                              <p:pRg st="3" end="3"/>
                                            </p:txEl>
                                          </p:spTgt>
                                        </p:tgtEl>
                                        <p:attrNameLst>
                                          <p:attrName>style.visibility</p:attrName>
                                        </p:attrNameLst>
                                      </p:cBhvr>
                                      <p:to>
                                        <p:strVal val="visible"/>
                                      </p:to>
                                    </p:set>
                                    <p:animEffect transition="in" filter="fade">
                                      <p:cBhvr>
                                        <p:cTn id="19" dur="1000"/>
                                        <p:tgtEl>
                                          <p:spTgt spid="114">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14">
                                            <p:txEl>
                                              <p:pRg st="4" end="4"/>
                                            </p:txEl>
                                          </p:spTgt>
                                        </p:tgtEl>
                                        <p:attrNameLst>
                                          <p:attrName>style.visibility</p:attrName>
                                        </p:attrNameLst>
                                      </p:cBhvr>
                                      <p:to>
                                        <p:strVal val="visible"/>
                                      </p:to>
                                    </p:set>
                                    <p:animEffect transition="in" filter="fade">
                                      <p:cBhvr>
                                        <p:cTn id="23" dur="1000"/>
                                        <p:tgtEl>
                                          <p:spTgt spid="114">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14">
                                            <p:txEl>
                                              <p:pRg st="5" end="5"/>
                                            </p:txEl>
                                          </p:spTgt>
                                        </p:tgtEl>
                                        <p:attrNameLst>
                                          <p:attrName>style.visibility</p:attrName>
                                        </p:attrNameLst>
                                      </p:cBhvr>
                                      <p:to>
                                        <p:strVal val="visible"/>
                                      </p:to>
                                    </p:set>
                                    <p:animEffect transition="in" filter="fade">
                                      <p:cBhvr>
                                        <p:cTn id="27" dur="1000"/>
                                        <p:tgtEl>
                                          <p:spTgt spid="1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360035" y="1495937"/>
            <a:ext cx="8633100" cy="5400900"/>
          </a:xfrm>
          <a:prstGeom prst="rect">
            <a:avLst/>
          </a:prstGeom>
        </p:spPr>
        <p:txBody>
          <a:bodyPr lIns="91425" tIns="91425" rIns="91425" bIns="91425" anchor="t" anchorCtr="0">
            <a:spAutoFit/>
          </a:bodyPr>
          <a:lstStyle/>
          <a:p>
            <a:pPr marL="457200" lvl="0" indent="-419100" rtl="0">
              <a:buClr>
                <a:srgbClr val="000000"/>
              </a:buClr>
              <a:buSzPct val="166666"/>
              <a:buFont typeface="Arial"/>
              <a:buChar char="•"/>
            </a:pPr>
            <a:r>
              <a:rPr lang="en" b="1">
                <a:solidFill>
                  <a:srgbClr val="000000"/>
                </a:solidFill>
                <a:latin typeface="Arial"/>
                <a:ea typeface="Arial"/>
                <a:cs typeface="Arial"/>
                <a:sym typeface="Arial"/>
              </a:rPr>
              <a:t>HTML link will also enable the reader to use screen magnification or screen reading with the online version.</a:t>
            </a:r>
          </a:p>
          <a:p>
            <a:pPr marL="457200" lvl="0" indent="-419100" rtl="0">
              <a:buClr>
                <a:srgbClr val="000000"/>
              </a:buClr>
              <a:buSzPct val="166666"/>
              <a:buFont typeface="Arial"/>
              <a:buChar char="•"/>
            </a:pPr>
            <a:r>
              <a:rPr lang="en" b="1">
                <a:solidFill>
                  <a:srgbClr val="000000"/>
                </a:solidFill>
                <a:latin typeface="Arial"/>
                <a:ea typeface="Arial"/>
                <a:cs typeface="Arial"/>
                <a:sym typeface="Arial"/>
              </a:rPr>
              <a:t>ePub link enables the reader to read online. </a:t>
            </a:r>
          </a:p>
          <a:p>
            <a:pPr marL="457200" lvl="0" indent="-419100" rtl="0">
              <a:buClr>
                <a:srgbClr val="000000"/>
              </a:buClr>
              <a:buSzPct val="166666"/>
              <a:buFont typeface="Arial"/>
              <a:buChar char="•"/>
            </a:pPr>
            <a:r>
              <a:rPr lang="en" b="1">
                <a:solidFill>
                  <a:srgbClr val="000000"/>
                </a:solidFill>
                <a:latin typeface="Arial"/>
                <a:ea typeface="Arial"/>
                <a:cs typeface="Arial"/>
                <a:sym typeface="Arial"/>
              </a:rPr>
              <a:t>The Kindle link, uses Kindle for PC. Link for download:</a:t>
            </a:r>
          </a:p>
          <a:p>
            <a:endParaRPr/>
          </a:p>
          <a:p>
            <a:pPr lvl="0" rtl="0">
              <a:buNone/>
            </a:pPr>
            <a:r>
              <a:rPr lang="en" b="1" u="sng">
                <a:solidFill>
                  <a:srgbClr val="0000FF"/>
                </a:solidFill>
                <a:latin typeface="Arial"/>
                <a:ea typeface="Arial"/>
                <a:cs typeface="Arial"/>
                <a:sym typeface="Arial"/>
                <a:hlinkClick r:id="rId3"/>
              </a:rPr>
              <a:t>Amazon Link for Kindle Download</a:t>
            </a:r>
          </a:p>
          <a:p>
            <a:endParaRPr/>
          </a:p>
          <a:p>
            <a:endParaRPr/>
          </a:p>
        </p:txBody>
      </p:sp>
      <p:sp>
        <p:nvSpPr>
          <p:cNvPr id="121" name="Shape 12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Formats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0">
                                            <p:txEl>
                                              <p:pRg st="0" end="0"/>
                                            </p:txEl>
                                          </p:spTgt>
                                        </p:tgtEl>
                                        <p:attrNameLst>
                                          <p:attrName>style.visibility</p:attrName>
                                        </p:attrNameLst>
                                      </p:cBhvr>
                                      <p:to>
                                        <p:strVal val="visible"/>
                                      </p:to>
                                    </p:set>
                                    <p:animEffect transition="in" filter="fade">
                                      <p:cBhvr>
                                        <p:cTn id="7" dur="1000"/>
                                        <p:tgtEl>
                                          <p:spTgt spid="120">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0">
                                            <p:txEl>
                                              <p:pRg st="1" end="1"/>
                                            </p:txEl>
                                          </p:spTgt>
                                        </p:tgtEl>
                                        <p:attrNameLst>
                                          <p:attrName>style.visibility</p:attrName>
                                        </p:attrNameLst>
                                      </p:cBhvr>
                                      <p:to>
                                        <p:strVal val="visible"/>
                                      </p:to>
                                    </p:set>
                                    <p:animEffect transition="in" filter="fade">
                                      <p:cBhvr>
                                        <p:cTn id="11" dur="1000"/>
                                        <p:tgtEl>
                                          <p:spTgt spid="120">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20">
                                            <p:txEl>
                                              <p:pRg st="2" end="2"/>
                                            </p:txEl>
                                          </p:spTgt>
                                        </p:tgtEl>
                                        <p:attrNameLst>
                                          <p:attrName>style.visibility</p:attrName>
                                        </p:attrNameLst>
                                      </p:cBhvr>
                                      <p:to>
                                        <p:strVal val="visible"/>
                                      </p:to>
                                    </p:set>
                                    <p:animEffect transition="in" filter="fade">
                                      <p:cBhvr>
                                        <p:cTn id="15" dur="1000"/>
                                        <p:tgtEl>
                                          <p:spTgt spid="120">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20">
                                            <p:txEl>
                                              <p:pRg st="3" end="3"/>
                                            </p:txEl>
                                          </p:spTgt>
                                        </p:tgtEl>
                                        <p:attrNameLst>
                                          <p:attrName>style.visibility</p:attrName>
                                        </p:attrNameLst>
                                      </p:cBhvr>
                                      <p:to>
                                        <p:strVal val="visible"/>
                                      </p:to>
                                    </p:set>
                                    <p:animEffect transition="in" filter="fade">
                                      <p:cBhvr>
                                        <p:cTn id="19" dur="1000"/>
                                        <p:tgtEl>
                                          <p:spTgt spid="120">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20">
                                            <p:txEl>
                                              <p:pRg st="4" end="4"/>
                                            </p:txEl>
                                          </p:spTgt>
                                        </p:tgtEl>
                                        <p:attrNameLst>
                                          <p:attrName>style.visibility</p:attrName>
                                        </p:attrNameLst>
                                      </p:cBhvr>
                                      <p:to>
                                        <p:strVal val="visible"/>
                                      </p:to>
                                    </p:set>
                                    <p:animEffect transition="in" filter="fade">
                                      <p:cBhvr>
                                        <p:cTn id="23" dur="1000"/>
                                        <p:tgtEl>
                                          <p:spTgt spid="120">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20">
                                            <p:txEl>
                                              <p:pRg st="5" end="5"/>
                                            </p:txEl>
                                          </p:spTgt>
                                        </p:tgtEl>
                                        <p:attrNameLst>
                                          <p:attrName>style.visibility</p:attrName>
                                        </p:attrNameLst>
                                      </p:cBhvr>
                                      <p:to>
                                        <p:strVal val="visible"/>
                                      </p:to>
                                    </p:set>
                                    <p:animEffect transition="in" filter="fade">
                                      <p:cBhvr>
                                        <p:cTn id="27" dur="1000"/>
                                        <p:tgtEl>
                                          <p:spTgt spid="120">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20">
                                            <p:txEl>
                                              <p:pRg st="6" end="6"/>
                                            </p:txEl>
                                          </p:spTgt>
                                        </p:tgtEl>
                                        <p:attrNameLst>
                                          <p:attrName>style.visibility</p:attrName>
                                        </p:attrNameLst>
                                      </p:cBhvr>
                                      <p:to>
                                        <p:strVal val="visible"/>
                                      </p:to>
                                    </p:set>
                                    <p:animEffect transition="in" filter="fade">
                                      <p:cBhvr>
                                        <p:cTn id="31" dur="1000"/>
                                        <p:tgtEl>
                                          <p:spTgt spid="12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rgbClr val="000000"/>
              </a:buClr>
              <a:buSzPct val="208333"/>
              <a:buFont typeface="Arial"/>
              <a:buChar char="•"/>
            </a:pPr>
            <a:r>
              <a:rPr lang="en" sz="2400" b="1">
                <a:solidFill>
                  <a:srgbClr val="000000"/>
                </a:solidFill>
                <a:latin typeface="Arial"/>
                <a:ea typeface="Arial"/>
                <a:cs typeface="Arial"/>
                <a:sym typeface="Arial"/>
              </a:rPr>
              <a:t>Plucker: enables the reader to use a Palm-based device.</a:t>
            </a:r>
          </a:p>
          <a:p>
            <a:pPr marL="457200" lvl="0" indent="-419100" rtl="0">
              <a:buClr>
                <a:srgbClr val="000000"/>
              </a:buClr>
              <a:buSzPct val="208333"/>
              <a:buFont typeface="Arial"/>
              <a:buChar char="•"/>
            </a:pPr>
            <a:r>
              <a:rPr lang="en" sz="2400" b="1">
                <a:solidFill>
                  <a:srgbClr val="000000"/>
                </a:solidFill>
                <a:latin typeface="Arial"/>
                <a:ea typeface="Arial"/>
                <a:cs typeface="Arial"/>
                <a:sym typeface="Arial"/>
              </a:rPr>
              <a:t>QiOO: does not work with a laptop; a proprietary format for older mobile phones.</a:t>
            </a:r>
          </a:p>
          <a:p>
            <a:pPr marL="457200" lvl="0" indent="-419100" rtl="0">
              <a:buClr>
                <a:srgbClr val="000000"/>
              </a:buClr>
              <a:buSzPct val="208333"/>
              <a:buFont typeface="Arial"/>
              <a:buChar char="•"/>
            </a:pPr>
            <a:r>
              <a:rPr lang="en" sz="2400" b="1">
                <a:solidFill>
                  <a:srgbClr val="000000"/>
                </a:solidFill>
                <a:latin typeface="Arial"/>
                <a:ea typeface="Arial"/>
                <a:cs typeface="Arial"/>
                <a:sym typeface="Arial"/>
              </a:rPr>
              <a:t>Plain Text: enables the reader to view it in any browser or with an editor like Windows Notepad. For best results set a monospaced font like Courier. Works well with screen magnification and screen reading programs.</a:t>
            </a:r>
          </a:p>
          <a:p>
            <a:pPr marL="457200" lvl="0" indent="-419100">
              <a:buClr>
                <a:srgbClr val="000000"/>
              </a:buClr>
              <a:buSzPct val="208333"/>
              <a:buFont typeface="Arial"/>
              <a:buChar char="•"/>
            </a:pPr>
            <a:r>
              <a:rPr lang="en" sz="2400" b="1">
                <a:solidFill>
                  <a:srgbClr val="000000"/>
                </a:solidFill>
                <a:latin typeface="Arial"/>
                <a:ea typeface="Arial"/>
                <a:cs typeface="Arial"/>
                <a:sym typeface="Arial"/>
              </a:rPr>
              <a:t>The More Files link provides the additional option of .zip format.</a:t>
            </a:r>
          </a:p>
        </p:txBody>
      </p:sp>
      <p:sp>
        <p:nvSpPr>
          <p:cNvPr id="127" name="Shape 127"/>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Plucker and QiOO</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6">
                                            <p:txEl>
                                              <p:pRg st="0" end="0"/>
                                            </p:txEl>
                                          </p:spTgt>
                                        </p:tgtEl>
                                        <p:attrNameLst>
                                          <p:attrName>style.visibility</p:attrName>
                                        </p:attrNameLst>
                                      </p:cBhvr>
                                      <p:to>
                                        <p:strVal val="visible"/>
                                      </p:to>
                                    </p:set>
                                    <p:animEffect transition="in" filter="fade">
                                      <p:cBhvr>
                                        <p:cTn id="7" dur="1000"/>
                                        <p:tgtEl>
                                          <p:spTgt spid="126">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6">
                                            <p:txEl>
                                              <p:pRg st="1" end="1"/>
                                            </p:txEl>
                                          </p:spTgt>
                                        </p:tgtEl>
                                        <p:attrNameLst>
                                          <p:attrName>style.visibility</p:attrName>
                                        </p:attrNameLst>
                                      </p:cBhvr>
                                      <p:to>
                                        <p:strVal val="visible"/>
                                      </p:to>
                                    </p:set>
                                    <p:animEffect transition="in" filter="fade">
                                      <p:cBhvr>
                                        <p:cTn id="11" dur="1000"/>
                                        <p:tgtEl>
                                          <p:spTgt spid="126">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26">
                                            <p:txEl>
                                              <p:pRg st="2" end="2"/>
                                            </p:txEl>
                                          </p:spTgt>
                                        </p:tgtEl>
                                        <p:attrNameLst>
                                          <p:attrName>style.visibility</p:attrName>
                                        </p:attrNameLst>
                                      </p:cBhvr>
                                      <p:to>
                                        <p:strVal val="visible"/>
                                      </p:to>
                                    </p:set>
                                    <p:animEffect transition="in" filter="fade">
                                      <p:cBhvr>
                                        <p:cTn id="15" dur="1000"/>
                                        <p:tgtEl>
                                          <p:spTgt spid="126">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26">
                                            <p:txEl>
                                              <p:pRg st="3" end="3"/>
                                            </p:txEl>
                                          </p:spTgt>
                                        </p:tgtEl>
                                        <p:attrNameLst>
                                          <p:attrName>style.visibility</p:attrName>
                                        </p:attrNameLst>
                                      </p:cBhvr>
                                      <p:to>
                                        <p:strVal val="visible"/>
                                      </p:to>
                                    </p:set>
                                    <p:animEffect transition="in" filter="fade">
                                      <p:cBhvr>
                                        <p:cTn id="19" dur="1000"/>
                                        <p:tgtEl>
                                          <p:spTgt spid="12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397748" y="1503362"/>
            <a:ext cx="2553599" cy="5257500"/>
          </a:xfrm>
          <a:prstGeom prst="rect">
            <a:avLst/>
          </a:prstGeom>
        </p:spPr>
        <p:txBody>
          <a:bodyPr lIns="91425" tIns="91425" rIns="91425" bIns="91425" anchor="t" anchorCtr="0">
            <a:spAutoFit/>
          </a:bodyPr>
          <a:lstStyle/>
          <a:p>
            <a:pPr lvl="0" rtl="0">
              <a:buNone/>
            </a:pPr>
            <a:r>
              <a:rPr lang="en" sz="2800" b="1" u="sng">
                <a:solidFill>
                  <a:srgbClr val="000000"/>
                </a:solidFill>
                <a:latin typeface="Arial"/>
                <a:ea typeface="Arial"/>
                <a:cs typeface="Arial"/>
                <a:sym typeface="Arial"/>
              </a:rPr>
              <a:t>DAISY</a:t>
            </a:r>
          </a:p>
          <a:p>
            <a:pPr lvl="0" rtl="0">
              <a:buNone/>
            </a:pPr>
            <a:r>
              <a:rPr lang="en" sz="2800" b="1">
                <a:solidFill>
                  <a:srgbClr val="000000"/>
                </a:solidFill>
                <a:latin typeface="Arial"/>
                <a:ea typeface="Arial"/>
                <a:cs typeface="Arial"/>
                <a:sym typeface="Arial"/>
              </a:rPr>
              <a:t>Digital</a:t>
            </a:r>
          </a:p>
          <a:p>
            <a:pPr lvl="0" rtl="0">
              <a:buNone/>
            </a:pPr>
            <a:r>
              <a:rPr lang="en" sz="2800" b="1">
                <a:solidFill>
                  <a:srgbClr val="000000"/>
                </a:solidFill>
                <a:latin typeface="Arial"/>
                <a:ea typeface="Arial"/>
                <a:cs typeface="Arial"/>
                <a:sym typeface="Arial"/>
              </a:rPr>
              <a:t>Accessible </a:t>
            </a:r>
          </a:p>
          <a:p>
            <a:pPr lvl="0" rtl="0">
              <a:buNone/>
            </a:pPr>
            <a:r>
              <a:rPr lang="en" sz="2800" b="1">
                <a:solidFill>
                  <a:srgbClr val="000000"/>
                </a:solidFill>
                <a:latin typeface="Arial"/>
                <a:ea typeface="Arial"/>
                <a:cs typeface="Arial"/>
                <a:sym typeface="Arial"/>
              </a:rPr>
              <a:t>Information</a:t>
            </a:r>
          </a:p>
          <a:p>
            <a:pPr lvl="0" rtl="0">
              <a:buNone/>
            </a:pPr>
            <a:r>
              <a:rPr lang="en" sz="2800" b="1">
                <a:solidFill>
                  <a:srgbClr val="000000"/>
                </a:solidFill>
                <a:latin typeface="Arial"/>
                <a:ea typeface="Arial"/>
                <a:cs typeface="Arial"/>
                <a:sym typeface="Arial"/>
              </a:rPr>
              <a:t>SYstem</a:t>
            </a:r>
          </a:p>
          <a:p>
            <a:endParaRPr/>
          </a:p>
          <a:p>
            <a:pPr lvl="0" rtl="0">
              <a:buNone/>
            </a:pPr>
            <a:r>
              <a:rPr lang="en" sz="2800" b="1" u="sng">
                <a:solidFill>
                  <a:srgbClr val="000000"/>
                </a:solidFill>
                <a:latin typeface="Arial"/>
                <a:ea typeface="Arial"/>
                <a:cs typeface="Arial"/>
                <a:sym typeface="Arial"/>
              </a:rPr>
              <a:t>RTF</a:t>
            </a:r>
          </a:p>
          <a:p>
            <a:pPr lvl="0" rtl="0">
              <a:buNone/>
            </a:pPr>
            <a:r>
              <a:rPr lang="en" sz="2800" b="1">
                <a:solidFill>
                  <a:srgbClr val="000000"/>
                </a:solidFill>
                <a:latin typeface="Arial"/>
                <a:ea typeface="Arial"/>
                <a:cs typeface="Arial"/>
                <a:sym typeface="Arial"/>
              </a:rPr>
              <a:t>Rich</a:t>
            </a:r>
          </a:p>
          <a:p>
            <a:pPr lvl="0" rtl="0">
              <a:buNone/>
            </a:pPr>
            <a:r>
              <a:rPr lang="en" sz="2800" b="1">
                <a:solidFill>
                  <a:srgbClr val="000000"/>
                </a:solidFill>
                <a:latin typeface="Arial"/>
                <a:ea typeface="Arial"/>
                <a:cs typeface="Arial"/>
                <a:sym typeface="Arial"/>
              </a:rPr>
              <a:t>Text</a:t>
            </a:r>
          </a:p>
          <a:p>
            <a:pPr lvl="0" rtl="0">
              <a:buNone/>
            </a:pPr>
            <a:r>
              <a:rPr lang="en" sz="2800" b="1">
                <a:solidFill>
                  <a:srgbClr val="000000"/>
                </a:solidFill>
                <a:latin typeface="Arial"/>
                <a:ea typeface="Arial"/>
                <a:cs typeface="Arial"/>
                <a:sym typeface="Arial"/>
              </a:rPr>
              <a:t>Format</a:t>
            </a:r>
          </a:p>
          <a:p>
            <a:endParaRPr/>
          </a:p>
          <a:p>
            <a:endParaRPr/>
          </a:p>
        </p:txBody>
      </p:sp>
      <p:sp>
        <p:nvSpPr>
          <p:cNvPr id="133" name="Shape 133"/>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Other Formats:</a:t>
            </a:r>
          </a:p>
        </p:txBody>
      </p:sp>
      <p:sp>
        <p:nvSpPr>
          <p:cNvPr id="134" name="Shape 134"/>
          <p:cNvSpPr txBox="1">
            <a:spLocks noGrp="1"/>
          </p:cNvSpPr>
          <p:nvPr>
            <p:ph type="body" idx="2"/>
          </p:nvPr>
        </p:nvSpPr>
        <p:spPr>
          <a:xfrm>
            <a:off x="6640548" y="1525712"/>
            <a:ext cx="2553599" cy="5167499"/>
          </a:xfrm>
          <a:prstGeom prst="rect">
            <a:avLst/>
          </a:prstGeom>
        </p:spPr>
        <p:txBody>
          <a:bodyPr lIns="91425" tIns="91425" rIns="91425" bIns="91425" anchor="t" anchorCtr="0">
            <a:spAutoFit/>
          </a:bodyPr>
          <a:lstStyle/>
          <a:p>
            <a:pPr lvl="0" rtl="0">
              <a:buNone/>
            </a:pPr>
            <a:r>
              <a:rPr lang="en" b="1" u="sng">
                <a:solidFill>
                  <a:srgbClr val="000000"/>
                </a:solidFill>
                <a:latin typeface="Arial"/>
                <a:ea typeface="Arial"/>
                <a:cs typeface="Arial"/>
                <a:sym typeface="Arial"/>
              </a:rPr>
              <a:t>BRF</a:t>
            </a:r>
          </a:p>
          <a:p>
            <a:pPr lvl="0" rtl="0">
              <a:buNone/>
            </a:pPr>
            <a:r>
              <a:rPr lang="en" b="1">
                <a:solidFill>
                  <a:srgbClr val="000000"/>
                </a:solidFill>
                <a:latin typeface="Arial"/>
                <a:ea typeface="Arial"/>
                <a:cs typeface="Arial"/>
                <a:sym typeface="Arial"/>
              </a:rPr>
              <a:t>Braille </a:t>
            </a:r>
          </a:p>
          <a:p>
            <a:pPr lvl="0" rtl="0">
              <a:buNone/>
            </a:pPr>
            <a:r>
              <a:rPr lang="en" b="1">
                <a:solidFill>
                  <a:srgbClr val="000000"/>
                </a:solidFill>
                <a:latin typeface="Arial"/>
                <a:ea typeface="Arial"/>
                <a:cs typeface="Arial"/>
                <a:sym typeface="Arial"/>
              </a:rPr>
              <a:t>Ready </a:t>
            </a:r>
          </a:p>
          <a:p>
            <a:pPr lvl="0" rtl="0">
              <a:buNone/>
            </a:pPr>
            <a:r>
              <a:rPr lang="en" b="1">
                <a:solidFill>
                  <a:srgbClr val="000000"/>
                </a:solidFill>
                <a:latin typeface="Arial"/>
                <a:ea typeface="Arial"/>
                <a:cs typeface="Arial"/>
                <a:sym typeface="Arial"/>
              </a:rPr>
              <a:t>Format</a:t>
            </a:r>
          </a:p>
          <a:p>
            <a:endParaRPr/>
          </a:p>
          <a:p>
            <a:pPr lvl="0" rtl="0">
              <a:buNone/>
            </a:pPr>
            <a:r>
              <a:rPr lang="en" b="1" u="sng">
                <a:solidFill>
                  <a:srgbClr val="000000"/>
                </a:solidFill>
                <a:latin typeface="Arial"/>
                <a:ea typeface="Arial"/>
                <a:cs typeface="Arial"/>
                <a:sym typeface="Arial"/>
              </a:rPr>
              <a:t>PDF</a:t>
            </a:r>
          </a:p>
          <a:p>
            <a:pPr lvl="0" rtl="0">
              <a:buNone/>
            </a:pPr>
            <a:r>
              <a:rPr lang="en" b="1">
                <a:solidFill>
                  <a:srgbClr val="000000"/>
                </a:solidFill>
                <a:latin typeface="Arial"/>
                <a:ea typeface="Arial"/>
                <a:cs typeface="Arial"/>
                <a:sym typeface="Arial"/>
              </a:rPr>
              <a:t>Portable</a:t>
            </a:r>
          </a:p>
          <a:p>
            <a:pPr lvl="0" rtl="0">
              <a:buNone/>
            </a:pPr>
            <a:r>
              <a:rPr lang="en" b="1">
                <a:solidFill>
                  <a:srgbClr val="000000"/>
                </a:solidFill>
                <a:latin typeface="Arial"/>
                <a:ea typeface="Arial"/>
                <a:cs typeface="Arial"/>
                <a:sym typeface="Arial"/>
              </a:rPr>
              <a:t>Document</a:t>
            </a:r>
          </a:p>
          <a:p>
            <a:pPr lvl="0" rtl="0">
              <a:buNone/>
            </a:pPr>
            <a:r>
              <a:rPr lang="en" b="1">
                <a:solidFill>
                  <a:srgbClr val="000000"/>
                </a:solidFill>
                <a:latin typeface="Arial"/>
                <a:ea typeface="Arial"/>
                <a:cs typeface="Arial"/>
                <a:sym typeface="Arial"/>
              </a:rPr>
              <a:t>Format</a:t>
            </a:r>
          </a:p>
          <a:p>
            <a:endParaRPr/>
          </a:p>
          <a:p>
            <a:endParaRPr/>
          </a:p>
          <a:p>
            <a:endParaRPr/>
          </a:p>
        </p:txBody>
      </p:sp>
      <p:sp>
        <p:nvSpPr>
          <p:cNvPr id="135" name="Shape 135"/>
          <p:cNvSpPr txBox="1"/>
          <p:nvPr/>
        </p:nvSpPr>
        <p:spPr>
          <a:xfrm>
            <a:off x="3179948" y="1655762"/>
            <a:ext cx="3000000" cy="3000000"/>
          </a:xfrm>
          <a:prstGeom prst="rect">
            <a:avLst/>
          </a:prstGeom>
        </p:spPr>
        <p:txBody>
          <a:bodyPr lIns="91425" tIns="91425" rIns="91425" bIns="91425" anchor="ctr" anchorCtr="0">
            <a:spAutoFit/>
          </a:bodyPr>
          <a:lstStyle/>
          <a:p>
            <a:pPr lvl="0" rtl="0">
              <a:spcBef>
                <a:spcPts val="600"/>
              </a:spcBef>
              <a:buNone/>
            </a:pPr>
            <a:r>
              <a:rPr lang="en" sz="3000" b="1" u="sng"/>
              <a:t>ASCII</a:t>
            </a:r>
          </a:p>
          <a:p>
            <a:pPr lvl="0" rtl="0">
              <a:spcBef>
                <a:spcPts val="600"/>
              </a:spcBef>
              <a:buNone/>
            </a:pPr>
            <a:r>
              <a:rPr lang="en" sz="3000" b="1"/>
              <a:t>American</a:t>
            </a:r>
          </a:p>
          <a:p>
            <a:pPr lvl="0" rtl="0">
              <a:spcBef>
                <a:spcPts val="600"/>
              </a:spcBef>
              <a:buNone/>
            </a:pPr>
            <a:r>
              <a:rPr lang="en" sz="3000" b="1"/>
              <a:t>Standard</a:t>
            </a:r>
          </a:p>
          <a:p>
            <a:pPr lvl="0" rtl="0">
              <a:spcBef>
                <a:spcPts val="600"/>
              </a:spcBef>
              <a:buNone/>
            </a:pPr>
            <a:r>
              <a:rPr lang="en" sz="3000" b="1"/>
              <a:t>Code for Information</a:t>
            </a:r>
          </a:p>
          <a:p>
            <a:pPr lvl="0" rtl="0">
              <a:spcBef>
                <a:spcPts val="600"/>
              </a:spcBef>
              <a:buNone/>
            </a:pPr>
            <a:r>
              <a:rPr lang="en" sz="3000" b="1"/>
              <a:t>Interchange</a:t>
            </a:r>
          </a:p>
        </p:txBody>
      </p:sp>
      <p:sp>
        <p:nvSpPr>
          <p:cNvPr id="136" name="Shape 136"/>
          <p:cNvSpPr txBox="1"/>
          <p:nvPr/>
        </p:nvSpPr>
        <p:spPr>
          <a:xfrm>
            <a:off x="3249050" y="4976612"/>
            <a:ext cx="3000000" cy="1869000"/>
          </a:xfrm>
          <a:prstGeom prst="rect">
            <a:avLst/>
          </a:prstGeom>
        </p:spPr>
        <p:txBody>
          <a:bodyPr lIns="91425" tIns="91425" rIns="91425" bIns="91425" anchor="ctr" anchorCtr="0">
            <a:spAutoFit/>
          </a:bodyPr>
          <a:lstStyle/>
          <a:p>
            <a:pPr lvl="0" rtl="0">
              <a:buNone/>
            </a:pPr>
            <a:r>
              <a:rPr lang="en" sz="3000" b="1" u="sng"/>
              <a:t>TXT</a:t>
            </a:r>
          </a:p>
          <a:p>
            <a:pPr lvl="0" rtl="0">
              <a:buNone/>
            </a:pPr>
            <a:r>
              <a:rPr lang="en" sz="3000" b="1"/>
              <a:t>Plain Text Format</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1000"/>
                                        <p:tgtEl>
                                          <p:spTgt spid="132"/>
                                        </p:tgtEl>
                                      </p:cBhvr>
                                    </p:animEffect>
                                  </p:childTnLst>
                                </p:cTn>
                              </p:par>
                              <p:par>
                                <p:cTn id="8" presetID="10" presetClass="entr" presetSubtype="0" fill="hold" nodeType="withEffect">
                                  <p:stCondLst>
                                    <p:cond delay="0"/>
                                  </p:stCondLst>
                                  <p:childTnLst>
                                    <p:set>
                                      <p:cBhvr>
                                        <p:cTn id="9" dur="1" fill="hold">
                                          <p:stCondLst>
                                            <p:cond delay="0"/>
                                          </p:stCondLst>
                                        </p:cTn>
                                        <p:tgtEl>
                                          <p:spTgt spid="135"/>
                                        </p:tgtEl>
                                        <p:attrNameLst>
                                          <p:attrName>style.visibility</p:attrName>
                                        </p:attrNameLst>
                                      </p:cBhvr>
                                      <p:to>
                                        <p:strVal val="visible"/>
                                      </p:to>
                                    </p:set>
                                    <p:animEffect transition="in" filter="fade">
                                      <p:cBhvr>
                                        <p:cTn id="10" dur="1000"/>
                                        <p:tgtEl>
                                          <p:spTgt spid="135"/>
                                        </p:tgtEl>
                                      </p:cBhvr>
                                    </p:animEffect>
                                  </p:childTnLst>
                                </p:cTn>
                              </p:par>
                              <p:par>
                                <p:cTn id="11" presetID="10" presetClass="entr" presetSubtype="0" fill="hold" nodeType="withEffect">
                                  <p:stCondLst>
                                    <p:cond delay="0"/>
                                  </p:stCondLst>
                                  <p:childTnLst>
                                    <p:set>
                                      <p:cBhvr>
                                        <p:cTn id="12" dur="1" fill="hold">
                                          <p:stCondLst>
                                            <p:cond delay="0"/>
                                          </p:stCondLst>
                                        </p:cTn>
                                        <p:tgtEl>
                                          <p:spTgt spid="136"/>
                                        </p:tgtEl>
                                        <p:attrNameLst>
                                          <p:attrName>style.visibility</p:attrName>
                                        </p:attrNameLst>
                                      </p:cBhvr>
                                      <p:to>
                                        <p:strVal val="visible"/>
                                      </p:to>
                                    </p:set>
                                    <p:animEffect transition="in" filter="fade">
                                      <p:cBhvr>
                                        <p:cTn id="13" dur="1000"/>
                                        <p:tgtEl>
                                          <p:spTgt spid="136"/>
                                        </p:tgtEl>
                                      </p:cBhvr>
                                    </p:animEffect>
                                  </p:childTnLst>
                                </p:cTn>
                              </p:par>
                              <p:par>
                                <p:cTn id="14" presetID="10" presetClass="entr" presetSubtype="0" fill="hold" nodeType="withEffect">
                                  <p:stCondLst>
                                    <p:cond delay="0"/>
                                  </p:stCondLst>
                                  <p:childTnLst>
                                    <p:set>
                                      <p:cBhvr>
                                        <p:cTn id="15" dur="1" fill="hold">
                                          <p:stCondLst>
                                            <p:cond delay="0"/>
                                          </p:stCondLst>
                                        </p:cTn>
                                        <p:tgtEl>
                                          <p:spTgt spid="134"/>
                                        </p:tgtEl>
                                        <p:attrNameLst>
                                          <p:attrName>style.visibility</p:attrName>
                                        </p:attrNameLst>
                                      </p:cBhvr>
                                      <p:to>
                                        <p:strVal val="visible"/>
                                      </p:to>
                                    </p:set>
                                    <p:animEffect transition="in" filter="fade">
                                      <p:cBhvr>
                                        <p:cTn id="16" dur="10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457200" y="1600200"/>
            <a:ext cx="8229600" cy="4967700"/>
          </a:xfrm>
          <a:prstGeom prst="rect">
            <a:avLst/>
          </a:prstGeom>
        </p:spPr>
        <p:txBody>
          <a:bodyPr lIns="91425" tIns="91425" rIns="91425" bIns="91425" anchor="ctr" anchorCtr="0">
            <a:spAutoFit/>
          </a:bodyPr>
          <a:lstStyle/>
          <a:p>
            <a:pPr lvl="0" rtl="0">
              <a:buNone/>
            </a:pPr>
            <a:r>
              <a:rPr lang="en" b="1">
                <a:solidFill>
                  <a:srgbClr val="000000"/>
                </a:solidFill>
                <a:latin typeface="Arial"/>
                <a:ea typeface="Arial"/>
                <a:cs typeface="Arial"/>
                <a:sym typeface="Arial"/>
              </a:rPr>
              <a:t>Spreadsheet containing resources </a:t>
            </a:r>
          </a:p>
          <a:p>
            <a:pPr lvl="0" rtl="0">
              <a:buNone/>
            </a:pPr>
            <a:r>
              <a:rPr lang="en" b="1">
                <a:solidFill>
                  <a:srgbClr val="000000"/>
                </a:solidFill>
                <a:latin typeface="Arial"/>
                <a:ea typeface="Arial"/>
                <a:cs typeface="Arial"/>
                <a:sym typeface="Arial"/>
              </a:rPr>
              <a:t>(sites and contents)</a:t>
            </a:r>
          </a:p>
          <a:p>
            <a:pPr lvl="0" rtl="0">
              <a:buNone/>
            </a:pPr>
            <a:r>
              <a:rPr lang="en" b="1" u="sng">
                <a:solidFill>
                  <a:srgbClr val="000000"/>
                </a:solidFill>
                <a:latin typeface="Arial"/>
                <a:ea typeface="Arial"/>
                <a:cs typeface="Arial"/>
                <a:sym typeface="Arial"/>
                <a:hlinkClick r:id="rId3"/>
              </a:rPr>
              <a:t>https://visionteacher.wikispaces.com/home</a:t>
            </a:r>
          </a:p>
          <a:p>
            <a:endParaRPr/>
          </a:p>
          <a:p>
            <a:endParaRPr/>
          </a:p>
          <a:p>
            <a:endParaRPr/>
          </a:p>
        </p:txBody>
      </p:sp>
      <p:sp>
        <p:nvSpPr>
          <p:cNvPr id="142" name="Shape 142"/>
          <p:cNvSpPr txBox="1">
            <a:spLocks noGrp="1"/>
          </p:cNvSpPr>
          <p:nvPr>
            <p:ph type="title"/>
          </p:nvPr>
        </p:nvSpPr>
        <p:spPr>
          <a:xfrm>
            <a:off x="762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Digital Text Resources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1">
                                            <p:txEl>
                                              <p:pRg st="0" end="0"/>
                                            </p:txEl>
                                          </p:spTgt>
                                        </p:tgtEl>
                                        <p:attrNameLst>
                                          <p:attrName>style.visibility</p:attrName>
                                        </p:attrNameLst>
                                      </p:cBhvr>
                                      <p:to>
                                        <p:strVal val="visible"/>
                                      </p:to>
                                    </p:set>
                                    <p:animEffect transition="in" filter="fade">
                                      <p:cBhvr>
                                        <p:cTn id="7" dur="1000"/>
                                        <p:tgtEl>
                                          <p:spTgt spid="141">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41">
                                            <p:txEl>
                                              <p:pRg st="1" end="1"/>
                                            </p:txEl>
                                          </p:spTgt>
                                        </p:tgtEl>
                                        <p:attrNameLst>
                                          <p:attrName>style.visibility</p:attrName>
                                        </p:attrNameLst>
                                      </p:cBhvr>
                                      <p:to>
                                        <p:strVal val="visible"/>
                                      </p:to>
                                    </p:set>
                                    <p:animEffect transition="in" filter="fade">
                                      <p:cBhvr>
                                        <p:cTn id="11" dur="1000"/>
                                        <p:tgtEl>
                                          <p:spTgt spid="141">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41">
                                            <p:txEl>
                                              <p:pRg st="2" end="2"/>
                                            </p:txEl>
                                          </p:spTgt>
                                        </p:tgtEl>
                                        <p:attrNameLst>
                                          <p:attrName>style.visibility</p:attrName>
                                        </p:attrNameLst>
                                      </p:cBhvr>
                                      <p:to>
                                        <p:strVal val="visible"/>
                                      </p:to>
                                    </p:set>
                                    <p:animEffect transition="in" filter="fade">
                                      <p:cBhvr>
                                        <p:cTn id="15" dur="1000"/>
                                        <p:tgtEl>
                                          <p:spTgt spid="141">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41">
                                            <p:txEl>
                                              <p:pRg st="3" end="3"/>
                                            </p:txEl>
                                          </p:spTgt>
                                        </p:tgtEl>
                                        <p:attrNameLst>
                                          <p:attrName>style.visibility</p:attrName>
                                        </p:attrNameLst>
                                      </p:cBhvr>
                                      <p:to>
                                        <p:strVal val="visible"/>
                                      </p:to>
                                    </p:set>
                                    <p:animEffect transition="in" filter="fade">
                                      <p:cBhvr>
                                        <p:cTn id="19" dur="1000"/>
                                        <p:tgtEl>
                                          <p:spTgt spid="141">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41">
                                            <p:txEl>
                                              <p:pRg st="4" end="4"/>
                                            </p:txEl>
                                          </p:spTgt>
                                        </p:tgtEl>
                                        <p:attrNameLst>
                                          <p:attrName>style.visibility</p:attrName>
                                        </p:attrNameLst>
                                      </p:cBhvr>
                                      <p:to>
                                        <p:strVal val="visible"/>
                                      </p:to>
                                    </p:set>
                                    <p:animEffect transition="in" filter="fade">
                                      <p:cBhvr>
                                        <p:cTn id="23" dur="1000"/>
                                        <p:tgtEl>
                                          <p:spTgt spid="141">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41">
                                            <p:txEl>
                                              <p:pRg st="5" end="5"/>
                                            </p:txEl>
                                          </p:spTgt>
                                        </p:tgtEl>
                                        <p:attrNameLst>
                                          <p:attrName>style.visibility</p:attrName>
                                        </p:attrNameLst>
                                      </p:cBhvr>
                                      <p:to>
                                        <p:strVal val="visible"/>
                                      </p:to>
                                    </p:set>
                                    <p:animEffect transition="in" filter="fade">
                                      <p:cBhvr>
                                        <p:cTn id="27" dur="1000"/>
                                        <p:tgtEl>
                                          <p:spTgt spid="14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457200" y="1600200"/>
            <a:ext cx="8229600" cy="4967700"/>
          </a:xfrm>
          <a:prstGeom prst="rect">
            <a:avLst/>
          </a:prstGeom>
        </p:spPr>
        <p:txBody>
          <a:bodyPr lIns="91425" tIns="91425" rIns="91425" bIns="91425" anchor="ctr" anchorCtr="0">
            <a:spAutoFit/>
          </a:bodyPr>
          <a:lstStyle/>
          <a:p>
            <a:pPr lvl="0" rtl="0">
              <a:buNone/>
            </a:pPr>
            <a:r>
              <a:rPr lang="en" b="1">
                <a:solidFill>
                  <a:srgbClr val="000000"/>
                </a:solidFill>
                <a:latin typeface="Arial"/>
                <a:ea typeface="Arial"/>
                <a:cs typeface="Arial"/>
                <a:sym typeface="Arial"/>
              </a:rPr>
              <a:t>Take 5 to visit one or more of the resources</a:t>
            </a:r>
          </a:p>
          <a:p>
            <a:pPr lvl="0" rtl="0">
              <a:buNone/>
            </a:pPr>
            <a:r>
              <a:rPr lang="en" b="1">
                <a:solidFill>
                  <a:srgbClr val="000000"/>
                </a:solidFill>
                <a:latin typeface="Arial"/>
                <a:ea typeface="Arial"/>
                <a:cs typeface="Arial"/>
                <a:sym typeface="Arial"/>
              </a:rPr>
              <a:t>Park questions in the parking lot</a:t>
            </a:r>
          </a:p>
          <a:p>
            <a:endParaRPr/>
          </a:p>
          <a:p>
            <a:pPr lvl="0" algn="ctr">
              <a:buNone/>
            </a:pPr>
            <a:r>
              <a:rPr lang="en" b="1" u="sng">
                <a:solidFill>
                  <a:srgbClr val="0000FF"/>
                </a:solidFill>
                <a:latin typeface="Arial"/>
                <a:ea typeface="Arial"/>
                <a:cs typeface="Arial"/>
                <a:sym typeface="Arial"/>
                <a:hlinkClick r:id="rId3"/>
              </a:rPr>
              <a:t>Countdown!</a:t>
            </a:r>
          </a:p>
        </p:txBody>
      </p:sp>
      <p:sp>
        <p:nvSpPr>
          <p:cNvPr id="148" name="Shape 148"/>
          <p:cNvSpPr txBox="1">
            <a:spLocks noGrp="1"/>
          </p:cNvSpPr>
          <p:nvPr>
            <p:ph type="title"/>
          </p:nvPr>
        </p:nvSpPr>
        <p:spPr>
          <a:xfrm>
            <a:off x="1524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Your turn!</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7">
                                            <p:txEl>
                                              <p:pRg st="0" end="0"/>
                                            </p:txEl>
                                          </p:spTgt>
                                        </p:tgtEl>
                                        <p:attrNameLst>
                                          <p:attrName>style.visibility</p:attrName>
                                        </p:attrNameLst>
                                      </p:cBhvr>
                                      <p:to>
                                        <p:strVal val="visible"/>
                                      </p:to>
                                    </p:set>
                                    <p:animEffect transition="in" filter="fade">
                                      <p:cBhvr>
                                        <p:cTn id="7" dur="1000"/>
                                        <p:tgtEl>
                                          <p:spTgt spid="147">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47">
                                            <p:txEl>
                                              <p:pRg st="1" end="1"/>
                                            </p:txEl>
                                          </p:spTgt>
                                        </p:tgtEl>
                                        <p:attrNameLst>
                                          <p:attrName>style.visibility</p:attrName>
                                        </p:attrNameLst>
                                      </p:cBhvr>
                                      <p:to>
                                        <p:strVal val="visible"/>
                                      </p:to>
                                    </p:set>
                                    <p:animEffect transition="in" filter="fade">
                                      <p:cBhvr>
                                        <p:cTn id="11" dur="1000"/>
                                        <p:tgtEl>
                                          <p:spTgt spid="147">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47">
                                            <p:txEl>
                                              <p:pRg st="2" end="2"/>
                                            </p:txEl>
                                          </p:spTgt>
                                        </p:tgtEl>
                                        <p:attrNameLst>
                                          <p:attrName>style.visibility</p:attrName>
                                        </p:attrNameLst>
                                      </p:cBhvr>
                                      <p:to>
                                        <p:strVal val="visible"/>
                                      </p:to>
                                    </p:set>
                                    <p:animEffect transition="in" filter="fade">
                                      <p:cBhvr>
                                        <p:cTn id="15" dur="1000"/>
                                        <p:tgtEl>
                                          <p:spTgt spid="147">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47">
                                            <p:txEl>
                                              <p:pRg st="3" end="3"/>
                                            </p:txEl>
                                          </p:spTgt>
                                        </p:tgtEl>
                                        <p:attrNameLst>
                                          <p:attrName>style.visibility</p:attrName>
                                        </p:attrNameLst>
                                      </p:cBhvr>
                                      <p:to>
                                        <p:strVal val="visible"/>
                                      </p:to>
                                    </p:set>
                                    <p:animEffect transition="in" filter="fade">
                                      <p:cBhvr>
                                        <p:cTn id="19" dur="1000"/>
                                        <p:tgtEl>
                                          <p:spTgt spid="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360035" y="1790212"/>
            <a:ext cx="5705700" cy="2905500"/>
          </a:xfrm>
          <a:prstGeom prst="rect">
            <a:avLst/>
          </a:prstGeom>
        </p:spPr>
        <p:txBody>
          <a:bodyPr lIns="91425" tIns="91425" rIns="91425" bIns="91425" anchor="t" anchorCtr="0">
            <a:spAutoFit/>
          </a:bodyPr>
          <a:lstStyle/>
          <a:p>
            <a:pPr marL="457200" lvl="0" indent="-419100" rtl="0">
              <a:buClr>
                <a:srgbClr val="000000"/>
              </a:buClr>
              <a:buSzPct val="166666"/>
              <a:buFont typeface="Arial"/>
              <a:buChar char="•"/>
            </a:pPr>
            <a:r>
              <a:rPr lang="en" b="1">
                <a:solidFill>
                  <a:srgbClr val="000000"/>
                </a:solidFill>
                <a:latin typeface="Arial"/>
                <a:ea typeface="Arial"/>
                <a:cs typeface="Arial"/>
                <a:sym typeface="Arial"/>
              </a:rPr>
              <a:t>Intel Reader (Intel)</a:t>
            </a:r>
          </a:p>
          <a:p>
            <a:pPr marL="457200" lvl="0" indent="-419100" rtl="0">
              <a:buClr>
                <a:srgbClr val="000000"/>
              </a:buClr>
              <a:buSzPct val="166666"/>
              <a:buFont typeface="Arial"/>
              <a:buChar char="•"/>
            </a:pPr>
            <a:r>
              <a:rPr lang="en" b="1">
                <a:solidFill>
                  <a:srgbClr val="000000"/>
                </a:solidFill>
                <a:latin typeface="Arial"/>
                <a:ea typeface="Arial"/>
                <a:cs typeface="Arial"/>
                <a:sym typeface="Arial"/>
              </a:rPr>
              <a:t>Eye Pal (Abisee)</a:t>
            </a:r>
          </a:p>
          <a:p>
            <a:pPr marL="457200" lvl="0" indent="-419100" rtl="0">
              <a:buClr>
                <a:srgbClr val="000000"/>
              </a:buClr>
              <a:buSzPct val="166666"/>
              <a:buFont typeface="Arial"/>
              <a:buChar char="•"/>
            </a:pPr>
            <a:r>
              <a:rPr lang="en" b="1">
                <a:solidFill>
                  <a:srgbClr val="000000"/>
                </a:solidFill>
                <a:latin typeface="Arial"/>
                <a:ea typeface="Arial"/>
                <a:cs typeface="Arial"/>
                <a:sym typeface="Arial"/>
              </a:rPr>
              <a:t>KNFB Reader (NFB)</a:t>
            </a:r>
          </a:p>
          <a:p>
            <a:pPr marL="457200" lvl="0" indent="-419100" rtl="0">
              <a:buClr>
                <a:srgbClr val="000000"/>
              </a:buClr>
              <a:buSzPct val="166666"/>
              <a:buFont typeface="Arial"/>
              <a:buChar char="•"/>
            </a:pPr>
            <a:r>
              <a:rPr lang="en" b="1">
                <a:solidFill>
                  <a:srgbClr val="000000"/>
                </a:solidFill>
                <a:latin typeface="Arial"/>
                <a:ea typeface="Arial"/>
                <a:cs typeface="Arial"/>
                <a:sym typeface="Arial"/>
              </a:rPr>
              <a:t>Pearl (Freedom Scientific)</a:t>
            </a:r>
          </a:p>
          <a:p>
            <a:pPr marL="457200" lvl="0" indent="-419100" rtl="0">
              <a:buClr>
                <a:srgbClr val="000000"/>
              </a:buClr>
              <a:buSzPct val="166666"/>
              <a:buFont typeface="Arial"/>
              <a:buChar char="•"/>
            </a:pPr>
            <a:r>
              <a:rPr lang="en" b="1">
                <a:solidFill>
                  <a:srgbClr val="000000"/>
                </a:solidFill>
                <a:latin typeface="Arial"/>
                <a:ea typeface="Arial"/>
                <a:cs typeface="Arial"/>
                <a:sym typeface="Arial"/>
              </a:rPr>
              <a:t>Kurzweil</a:t>
            </a:r>
          </a:p>
        </p:txBody>
      </p:sp>
      <p:sp>
        <p:nvSpPr>
          <p:cNvPr id="154" name="Shape 154"/>
          <p:cNvSpPr txBox="1">
            <a:spLocks noGrp="1"/>
          </p:cNvSpPr>
          <p:nvPr>
            <p:ph type="title"/>
          </p:nvPr>
        </p:nvSpPr>
        <p:spPr>
          <a:xfrm>
            <a:off x="92948" y="216537"/>
            <a:ext cx="5372099"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Other avenues</a:t>
            </a:r>
          </a:p>
        </p:txBody>
      </p:sp>
      <p:sp>
        <p:nvSpPr>
          <p:cNvPr id="155" name="Shape 155"/>
          <p:cNvSpPr txBox="1"/>
          <p:nvPr/>
        </p:nvSpPr>
        <p:spPr>
          <a:xfrm>
            <a:off x="4681348" y="4972950"/>
            <a:ext cx="4041300" cy="1635599"/>
          </a:xfrm>
          <a:prstGeom prst="rect">
            <a:avLst/>
          </a:prstGeom>
        </p:spPr>
        <p:txBody>
          <a:bodyPr lIns="91425" tIns="91425" rIns="91425" bIns="91425" anchor="ctr" anchorCtr="0">
            <a:spAutoFit/>
          </a:bodyPr>
          <a:lstStyle/>
          <a:p>
            <a:pPr marL="457200" lvl="0" indent="-419100" rtl="0">
              <a:spcBef>
                <a:spcPts val="600"/>
              </a:spcBef>
              <a:buClr>
                <a:srgbClr val="000000"/>
              </a:buClr>
              <a:buSzPct val="166666"/>
              <a:buFont typeface="Arial"/>
              <a:buChar char="•"/>
            </a:pPr>
            <a:r>
              <a:rPr lang="en" sz="3000" b="1"/>
              <a:t>Braille displays</a:t>
            </a:r>
          </a:p>
          <a:p>
            <a:pPr marL="457200" lvl="0" indent="-419100" rtl="0">
              <a:spcBef>
                <a:spcPts val="600"/>
              </a:spcBef>
              <a:buClr>
                <a:srgbClr val="000000"/>
              </a:buClr>
              <a:buSzPct val="166666"/>
              <a:buFont typeface="Arial"/>
              <a:buChar char="•"/>
            </a:pPr>
            <a:r>
              <a:rPr lang="en" sz="3000" b="1"/>
              <a:t>Embossers</a:t>
            </a:r>
          </a:p>
        </p:txBody>
      </p:sp>
      <p:sp>
        <p:nvSpPr>
          <p:cNvPr id="156" name="Shape 156"/>
          <p:cNvSpPr/>
          <p:nvPr/>
        </p:nvSpPr>
        <p:spPr>
          <a:xfrm>
            <a:off x="1619600" y="5040233"/>
            <a:ext cx="2466024" cy="1501032"/>
          </a:xfrm>
          <a:prstGeom prst="rect">
            <a:avLst/>
          </a:prstGeom>
          <a:blipFill>
            <a:blip r:embed="rId3"/>
            <a:stretch>
              <a:fillRect/>
            </a:stretch>
          </a:blipFill>
        </p:spPr>
      </p:sp>
      <p:sp>
        <p:nvSpPr>
          <p:cNvPr id="157" name="Shape 157"/>
          <p:cNvSpPr/>
          <p:nvPr/>
        </p:nvSpPr>
        <p:spPr>
          <a:xfrm>
            <a:off x="6311475" y="1600200"/>
            <a:ext cx="2222500" cy="3657600"/>
          </a:xfrm>
          <a:prstGeom prst="rect">
            <a:avLst/>
          </a:prstGeom>
          <a:blipFill>
            <a:blip r:embed="rId4"/>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1000"/>
                                        <p:tgtEl>
                                          <p:spTgt spid="153"/>
                                        </p:tgtEl>
                                      </p:cBhvr>
                                    </p:animEffect>
                                  </p:childTnLst>
                                </p:cTn>
                              </p:par>
                              <p:par>
                                <p:cTn id="8" presetID="10" presetClass="entr" presetSubtype="0" fill="hold" nodeType="withEffect">
                                  <p:stCondLst>
                                    <p:cond delay="0"/>
                                  </p:stCondLst>
                                  <p:childTnLst>
                                    <p:set>
                                      <p:cBhvr>
                                        <p:cTn id="9" dur="1" fill="hold">
                                          <p:stCondLst>
                                            <p:cond delay="0"/>
                                          </p:stCondLst>
                                        </p:cTn>
                                        <p:tgtEl>
                                          <p:spTgt spid="157"/>
                                        </p:tgtEl>
                                        <p:attrNameLst>
                                          <p:attrName>style.visibility</p:attrName>
                                        </p:attrNameLst>
                                      </p:cBhvr>
                                      <p:to>
                                        <p:strVal val="visible"/>
                                      </p:to>
                                    </p:set>
                                    <p:animEffect transition="in" filter="fade">
                                      <p:cBhvr>
                                        <p:cTn id="10" dur="1000"/>
                                        <p:tgtEl>
                                          <p:spTgt spid="157"/>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156"/>
                                        </p:tgtEl>
                                        <p:attrNameLst>
                                          <p:attrName>style.visibility</p:attrName>
                                        </p:attrNameLst>
                                      </p:cBhvr>
                                      <p:to>
                                        <p:strVal val="visible"/>
                                      </p:to>
                                    </p:set>
                                    <p:animEffect transition="in" filter="fade">
                                      <p:cBhvr>
                                        <p:cTn id="14" dur="1000"/>
                                        <p:tgtEl>
                                          <p:spTgt spid="156"/>
                                        </p:tgtEl>
                                      </p:cBhvr>
                                    </p:animEffect>
                                  </p:childTnLst>
                                </p:cTn>
                              </p:par>
                              <p:par>
                                <p:cTn id="15" presetID="10" presetClass="entr" presetSubtype="0" fill="hold" nodeType="withEffect">
                                  <p:stCondLst>
                                    <p:cond delay="0"/>
                                  </p:stCondLst>
                                  <p:childTnLst>
                                    <p:set>
                                      <p:cBhvr>
                                        <p:cTn id="16" dur="1" fill="hold">
                                          <p:stCondLst>
                                            <p:cond delay="0"/>
                                          </p:stCondLst>
                                        </p:cTn>
                                        <p:tgtEl>
                                          <p:spTgt spid="155"/>
                                        </p:tgtEl>
                                        <p:attrNameLst>
                                          <p:attrName>style.visibility</p:attrName>
                                        </p:attrNameLst>
                                      </p:cBhvr>
                                      <p:to>
                                        <p:strVal val="visible"/>
                                      </p:to>
                                    </p:set>
                                    <p:animEffect transition="in" filter="fade">
                                      <p:cBhvr>
                                        <p:cTn id="17" dur="10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p:nvPr/>
        </p:nvSpPr>
        <p:spPr>
          <a:xfrm>
            <a:off x="0" y="304800"/>
            <a:ext cx="9099600" cy="1589999"/>
          </a:xfrm>
          <a:prstGeom prst="rect">
            <a:avLst/>
          </a:prstGeom>
          <a:noFill/>
        </p:spPr>
        <p:txBody>
          <a:bodyPr lIns="91425" tIns="91425" rIns="91425" bIns="91425" anchor="t" anchorCtr="0">
            <a:spAutoFit/>
          </a:bodyPr>
          <a:lstStyle/>
          <a:p>
            <a:pPr lvl="0" rtl="0">
              <a:buNone/>
            </a:pPr>
            <a:r>
              <a:rPr lang="en" sz="3600">
                <a:solidFill>
                  <a:schemeClr val="lt1"/>
                </a:solidFill>
              </a:rPr>
              <a:t>Digital Book Access on </a:t>
            </a:r>
          </a:p>
          <a:p>
            <a:pPr>
              <a:buNone/>
            </a:pPr>
            <a:r>
              <a:rPr lang="en" sz="3600">
                <a:solidFill>
                  <a:schemeClr val="lt1"/>
                </a:solidFill>
              </a:rPr>
              <a:t>Mainstream Devices</a:t>
            </a:r>
          </a:p>
        </p:txBody>
      </p:sp>
      <p:sp>
        <p:nvSpPr>
          <p:cNvPr id="163" name="Shape 163"/>
          <p:cNvSpPr txBox="1">
            <a:spLocks noGrp="1"/>
          </p:cNvSpPr>
          <p:nvPr>
            <p:ph type="body" idx="1"/>
          </p:nvPr>
        </p:nvSpPr>
        <p:spPr>
          <a:xfrm>
            <a:off x="118200" y="1524000"/>
            <a:ext cx="8724600" cy="5432226"/>
          </a:xfrm>
          <a:prstGeom prst="rect">
            <a:avLst/>
          </a:prstGeom>
        </p:spPr>
        <p:txBody>
          <a:bodyPr wrap="square" lIns="91425" tIns="91425" rIns="91425" bIns="91425" anchor="t" anchorCtr="0">
            <a:spAutoFit/>
          </a:bodyPr>
          <a:lstStyle/>
          <a:p>
            <a:pPr lvl="0" rtl="0">
              <a:buNone/>
            </a:pPr>
            <a:r>
              <a:rPr lang="en" sz="3200" b="1" dirty="0">
                <a:solidFill>
                  <a:srgbClr val="000000"/>
                </a:solidFill>
                <a:latin typeface="Arial"/>
                <a:ea typeface="Arial"/>
                <a:cs typeface="Arial"/>
                <a:sym typeface="Arial"/>
              </a:rPr>
              <a:t>Benefits:</a:t>
            </a:r>
          </a:p>
          <a:p>
            <a:pPr marL="365760" lvl="0" indent="-343535" rtl="0">
              <a:buClr>
                <a:srgbClr val="000000"/>
              </a:buClr>
              <a:buSzPct val="166666"/>
              <a:buFont typeface="Arial"/>
              <a:buChar char="•"/>
            </a:pPr>
            <a:r>
              <a:rPr lang="en" sz="2400" b="1" dirty="0">
                <a:solidFill>
                  <a:srgbClr val="000000"/>
                </a:solidFill>
                <a:latin typeface="Arial"/>
                <a:ea typeface="Arial"/>
                <a:cs typeface="Arial"/>
                <a:sym typeface="Arial"/>
              </a:rPr>
              <a:t>One device – thousands of books</a:t>
            </a:r>
          </a:p>
          <a:p>
            <a:endParaRPr dirty="0"/>
          </a:p>
          <a:p>
            <a:pPr marL="365760" lvl="0" indent="-343535" rtl="0">
              <a:buClr>
                <a:srgbClr val="000000"/>
              </a:buClr>
              <a:buSzPct val="166666"/>
              <a:buFont typeface="Arial"/>
              <a:buChar char="•"/>
            </a:pPr>
            <a:r>
              <a:rPr lang="en" sz="2400" b="1" dirty="0">
                <a:solidFill>
                  <a:srgbClr val="000000"/>
                </a:solidFill>
                <a:latin typeface="Arial"/>
                <a:ea typeface="Arial"/>
                <a:cs typeface="Arial"/>
                <a:sym typeface="Arial"/>
              </a:rPr>
              <a:t>Instant Access – anytime and (mostly) anywhere</a:t>
            </a:r>
          </a:p>
          <a:p>
            <a:endParaRPr dirty="0"/>
          </a:p>
          <a:p>
            <a:pPr marL="365760" lvl="0" indent="-343535" rtl="0">
              <a:buClr>
                <a:srgbClr val="000000"/>
              </a:buClr>
              <a:buSzPct val="166666"/>
              <a:buFont typeface="Arial"/>
              <a:buChar char="•"/>
            </a:pPr>
            <a:r>
              <a:rPr lang="en" sz="2400" b="1" dirty="0">
                <a:solidFill>
                  <a:srgbClr val="000000"/>
                </a:solidFill>
                <a:latin typeface="Arial"/>
                <a:ea typeface="Arial"/>
                <a:cs typeface="Arial"/>
                <a:sym typeface="Arial"/>
              </a:rPr>
              <a:t>More affordable</a:t>
            </a:r>
          </a:p>
          <a:p>
            <a:endParaRPr dirty="0"/>
          </a:p>
          <a:p>
            <a:pPr marL="365760" lvl="0" indent="-343535" rtl="0">
              <a:buClr>
                <a:srgbClr val="000000"/>
              </a:buClr>
              <a:buSzPct val="166666"/>
              <a:buFont typeface="Arial"/>
              <a:buChar char="•"/>
            </a:pPr>
            <a:r>
              <a:rPr lang="en" sz="2400" b="1" dirty="0">
                <a:solidFill>
                  <a:srgbClr val="000000"/>
                </a:solidFill>
                <a:latin typeface="Arial"/>
                <a:ea typeface="Arial"/>
                <a:cs typeface="Arial"/>
                <a:sym typeface="Arial"/>
              </a:rPr>
              <a:t>Devices that everyone uses</a:t>
            </a:r>
          </a:p>
          <a:p>
            <a:endParaRPr dirty="0"/>
          </a:p>
          <a:p>
            <a:pPr marL="365760" lvl="0" indent="-343535" rtl="0">
              <a:buClr>
                <a:srgbClr val="000000"/>
              </a:buClr>
              <a:buSzPct val="166666"/>
              <a:buFont typeface="Arial"/>
              <a:buChar char="•"/>
            </a:pPr>
            <a:r>
              <a:rPr lang="en" sz="2400" b="1" dirty="0">
                <a:solidFill>
                  <a:srgbClr val="000000"/>
                </a:solidFill>
                <a:latin typeface="Arial"/>
                <a:ea typeface="Arial"/>
                <a:cs typeface="Arial"/>
                <a:sym typeface="Arial"/>
              </a:rPr>
              <a:t>With the right accessibility users are given a choice to listen or read tactually. </a:t>
            </a:r>
          </a:p>
        </p:txBody>
      </p:sp>
      <p:sp>
        <p:nvSpPr>
          <p:cNvPr id="164" name="Shape 164"/>
          <p:cNvSpPr/>
          <p:nvPr/>
        </p:nvSpPr>
        <p:spPr>
          <a:xfrm>
            <a:off x="6212591" y="182225"/>
            <a:ext cx="2588033" cy="2586030"/>
          </a:xfrm>
          <a:prstGeom prst="rect">
            <a:avLst/>
          </a:prstGeom>
          <a:blipFill>
            <a:blip r:embed="rId3"/>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3"/>
                                        </p:tgtEl>
                                        <p:attrNameLst>
                                          <p:attrName>style.visibility</p:attrName>
                                        </p:attrNameLst>
                                      </p:cBhvr>
                                      <p:to>
                                        <p:strVal val="visible"/>
                                      </p:to>
                                    </p:set>
                                    <p:animEffect transition="in" filter="fade">
                                      <p:cBhvr>
                                        <p:cTn id="7" dur="10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76200" y="274637"/>
            <a:ext cx="8229600" cy="1143000"/>
          </a:xfrm>
          <a:prstGeom prst="rect">
            <a:avLst/>
          </a:prstGeom>
          <a:noFill/>
          <a:ln>
            <a:noFill/>
          </a:ln>
        </p:spPr>
        <p:txBody>
          <a:bodyPr lIns="91425" tIns="45700" rIns="91425" bIns="45700" anchor="ctr" anchorCtr="0">
            <a:spAutoFit/>
          </a:bodyPr>
          <a:lstStyle/>
          <a:p>
            <a:pPr marL="0" marR="0" lvl="0" indent="0" algn="l" rtl="0">
              <a:spcBef>
                <a:spcPts val="0"/>
              </a:spcBef>
              <a:buClr>
                <a:srgbClr val="5E688B"/>
              </a:buClr>
              <a:buSzPct val="25000"/>
              <a:buFont typeface="Arial"/>
              <a:buNone/>
            </a:pPr>
            <a:r>
              <a:rPr lang="en" sz="4300" b="0" i="0" u="none" strike="noStrike" cap="none" baseline="0">
                <a:solidFill>
                  <a:srgbClr val="FFF2CC"/>
                </a:solidFill>
                <a:latin typeface="Arial"/>
                <a:ea typeface="Arial"/>
                <a:cs typeface="Arial"/>
                <a:sym typeface="Arial"/>
              </a:rPr>
              <a:t>Major Players</a:t>
            </a:r>
          </a:p>
        </p:txBody>
      </p:sp>
      <p:sp>
        <p:nvSpPr>
          <p:cNvPr id="170" name="Shape 170"/>
          <p:cNvSpPr/>
          <p:nvPr/>
        </p:nvSpPr>
        <p:spPr>
          <a:xfrm>
            <a:off x="171928" y="2019300"/>
            <a:ext cx="2855422" cy="2743199"/>
          </a:xfrm>
          <a:prstGeom prst="rect">
            <a:avLst/>
          </a:prstGeom>
          <a:blipFill>
            <a:blip r:embed="rId3"/>
            <a:stretch>
              <a:fillRect/>
            </a:stretch>
          </a:blipFill>
        </p:spPr>
      </p:sp>
      <p:sp>
        <p:nvSpPr>
          <p:cNvPr id="171" name="Shape 171"/>
          <p:cNvSpPr/>
          <p:nvPr/>
        </p:nvSpPr>
        <p:spPr>
          <a:xfrm>
            <a:off x="3332432" y="1600199"/>
            <a:ext cx="2568440" cy="3429000"/>
          </a:xfrm>
          <a:prstGeom prst="rect">
            <a:avLst/>
          </a:prstGeom>
          <a:blipFill>
            <a:blip r:embed="rId4"/>
            <a:stretch>
              <a:fillRect/>
            </a:stretch>
          </a:blipFill>
        </p:spPr>
      </p:sp>
      <p:sp>
        <p:nvSpPr>
          <p:cNvPr id="172" name="Shape 172"/>
          <p:cNvSpPr/>
          <p:nvPr/>
        </p:nvSpPr>
        <p:spPr>
          <a:xfrm>
            <a:off x="6424972" y="1905000"/>
            <a:ext cx="2021260" cy="2971799"/>
          </a:xfrm>
          <a:prstGeom prst="rect">
            <a:avLst/>
          </a:prstGeom>
          <a:blipFill>
            <a:blip r:embed="rId5"/>
            <a:stretch>
              <a:fillRect/>
            </a:stretch>
          </a:blipFill>
        </p:spPr>
      </p:sp>
      <p:sp>
        <p:nvSpPr>
          <p:cNvPr id="173" name="Shape 173"/>
          <p:cNvSpPr txBox="1"/>
          <p:nvPr/>
        </p:nvSpPr>
        <p:spPr>
          <a:xfrm>
            <a:off x="1163589" y="4800600"/>
            <a:ext cx="1329300" cy="387299"/>
          </a:xfrm>
          <a:prstGeom prst="rect">
            <a:avLst/>
          </a:prstGeom>
          <a:noFill/>
          <a:ln>
            <a:noFill/>
          </a:ln>
        </p:spPr>
        <p:txBody>
          <a:bodyPr lIns="91425" tIns="45700" rIns="91425" bIns="45700" anchor="t" anchorCtr="0">
            <a:spAutoFit/>
          </a:bodyPr>
          <a:lstStyle/>
          <a:p>
            <a:pPr marL="0" marR="0" lvl="0" indent="0" algn="l" rtl="0">
              <a:buSzPct val="25000"/>
              <a:buNone/>
            </a:pPr>
            <a:r>
              <a:rPr lang="en" sz="2400" b="1" i="0" u="none" strike="noStrike" cap="none" baseline="0">
                <a:latin typeface="Arial"/>
                <a:ea typeface="Arial"/>
                <a:cs typeface="Arial"/>
                <a:sym typeface="Arial"/>
              </a:rPr>
              <a:t>Kindles</a:t>
            </a:r>
          </a:p>
        </p:txBody>
      </p:sp>
      <p:sp>
        <p:nvSpPr>
          <p:cNvPr id="174" name="Shape 174"/>
          <p:cNvSpPr txBox="1"/>
          <p:nvPr/>
        </p:nvSpPr>
        <p:spPr>
          <a:xfrm>
            <a:off x="3940305" y="5036841"/>
            <a:ext cx="1750200" cy="369299"/>
          </a:xfrm>
          <a:prstGeom prst="rect">
            <a:avLst/>
          </a:prstGeom>
          <a:noFill/>
          <a:ln>
            <a:noFill/>
          </a:ln>
        </p:spPr>
        <p:txBody>
          <a:bodyPr lIns="91425" tIns="45700" rIns="91425" bIns="45700" anchor="t" anchorCtr="0">
            <a:spAutoFit/>
          </a:bodyPr>
          <a:lstStyle/>
          <a:p>
            <a:pPr marL="0" marR="0" lvl="0" indent="0" algn="l" rtl="0">
              <a:buSzPct val="25000"/>
              <a:buNone/>
            </a:pPr>
            <a:r>
              <a:rPr lang="en" sz="2400" b="1" i="0" u="none" strike="noStrike" cap="none" baseline="0">
                <a:latin typeface="Arial"/>
                <a:ea typeface="Arial"/>
                <a:cs typeface="Arial"/>
                <a:sym typeface="Arial"/>
              </a:rPr>
              <a:t>Nooks</a:t>
            </a:r>
          </a:p>
        </p:txBody>
      </p:sp>
      <p:sp>
        <p:nvSpPr>
          <p:cNvPr id="175" name="Shape 175"/>
          <p:cNvSpPr txBox="1"/>
          <p:nvPr/>
        </p:nvSpPr>
        <p:spPr>
          <a:xfrm>
            <a:off x="6945916" y="4876791"/>
            <a:ext cx="1426499" cy="369299"/>
          </a:xfrm>
          <a:prstGeom prst="rect">
            <a:avLst/>
          </a:prstGeom>
          <a:noFill/>
          <a:ln>
            <a:noFill/>
          </a:ln>
        </p:spPr>
        <p:txBody>
          <a:bodyPr lIns="91425" tIns="45700" rIns="91425" bIns="45700" anchor="t" anchorCtr="0">
            <a:spAutoFit/>
          </a:bodyPr>
          <a:lstStyle/>
          <a:p>
            <a:pPr marL="0" marR="0" lvl="0" indent="0" algn="l" rtl="0">
              <a:buSzPct val="25000"/>
              <a:buNone/>
            </a:pPr>
            <a:r>
              <a:rPr lang="en" sz="2400" b="1" i="0" u="none" strike="noStrike" cap="none" baseline="0">
                <a:latin typeface="Arial"/>
                <a:ea typeface="Arial"/>
                <a:cs typeface="Arial"/>
                <a:sym typeface="Arial"/>
              </a:rPr>
              <a:t>iPads</a:t>
            </a:r>
          </a:p>
        </p:txBody>
      </p:sp>
      <p:sp>
        <p:nvSpPr>
          <p:cNvPr id="176" name="Shape 176"/>
          <p:cNvSpPr txBox="1"/>
          <p:nvPr/>
        </p:nvSpPr>
        <p:spPr>
          <a:xfrm>
            <a:off x="3581400" y="5791200"/>
            <a:ext cx="1962300" cy="646199"/>
          </a:xfrm>
          <a:prstGeom prst="rect">
            <a:avLst/>
          </a:prstGeom>
          <a:noFill/>
          <a:ln>
            <a:noFill/>
          </a:ln>
        </p:spPr>
        <p:txBody>
          <a:bodyPr lIns="91425" tIns="45700" rIns="91425" bIns="45700" anchor="t" anchorCtr="0">
            <a:spAutoFit/>
          </a:bodyPr>
          <a:lstStyle/>
          <a:p>
            <a:pPr marL="0" marR="0" lvl="0" indent="0" algn="l" rtl="0">
              <a:buSzPct val="25000"/>
              <a:buNone/>
            </a:pPr>
            <a:r>
              <a:rPr lang="en" sz="3600" b="1" i="0" u="none" strike="noStrike" cap="none" baseline="0">
                <a:latin typeface="Arial"/>
                <a:ea typeface="Arial"/>
                <a:cs typeface="Arial"/>
                <a:sym typeface="Arial"/>
              </a:rPr>
              <a:t>OH MY!</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fade">
                                      <p:cBhvr>
                                        <p:cTn id="7" dur="1000"/>
                                        <p:tgtEl>
                                          <p:spTgt spid="170"/>
                                        </p:tgtEl>
                                      </p:cBhvr>
                                    </p:animEffect>
                                  </p:childTnLst>
                                </p:cTn>
                              </p:par>
                              <p:par>
                                <p:cTn id="8" presetID="10" presetClass="entr" presetSubtype="0" fill="hold" nodeType="withEffect">
                                  <p:stCondLst>
                                    <p:cond delay="0"/>
                                  </p:stCondLst>
                                  <p:childTnLst>
                                    <p:set>
                                      <p:cBhvr>
                                        <p:cTn id="9" dur="1" fill="hold">
                                          <p:stCondLst>
                                            <p:cond delay="0"/>
                                          </p:stCondLst>
                                        </p:cTn>
                                        <p:tgtEl>
                                          <p:spTgt spid="173"/>
                                        </p:tgtEl>
                                        <p:attrNameLst>
                                          <p:attrName>style.visibility</p:attrName>
                                        </p:attrNameLst>
                                      </p:cBhvr>
                                      <p:to>
                                        <p:strVal val="visible"/>
                                      </p:to>
                                    </p:set>
                                    <p:animEffect transition="in" filter="fade">
                                      <p:cBhvr>
                                        <p:cTn id="10" dur="1000"/>
                                        <p:tgtEl>
                                          <p:spTgt spid="173"/>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171"/>
                                        </p:tgtEl>
                                        <p:attrNameLst>
                                          <p:attrName>style.visibility</p:attrName>
                                        </p:attrNameLst>
                                      </p:cBhvr>
                                      <p:to>
                                        <p:strVal val="visible"/>
                                      </p:to>
                                    </p:set>
                                    <p:animEffect transition="in" filter="fade">
                                      <p:cBhvr>
                                        <p:cTn id="14" dur="1000"/>
                                        <p:tgtEl>
                                          <p:spTgt spid="171"/>
                                        </p:tgtEl>
                                      </p:cBhvr>
                                    </p:animEffect>
                                  </p:childTnLst>
                                </p:cTn>
                              </p:par>
                              <p:par>
                                <p:cTn id="15" presetID="10" presetClass="entr" presetSubtype="0" fill="hold" nodeType="withEffect">
                                  <p:stCondLst>
                                    <p:cond delay="0"/>
                                  </p:stCondLst>
                                  <p:childTnLst>
                                    <p:set>
                                      <p:cBhvr>
                                        <p:cTn id="16" dur="1" fill="hold">
                                          <p:stCondLst>
                                            <p:cond delay="0"/>
                                          </p:stCondLst>
                                        </p:cTn>
                                        <p:tgtEl>
                                          <p:spTgt spid="174"/>
                                        </p:tgtEl>
                                        <p:attrNameLst>
                                          <p:attrName>style.visibility</p:attrName>
                                        </p:attrNameLst>
                                      </p:cBhvr>
                                      <p:to>
                                        <p:strVal val="visible"/>
                                      </p:to>
                                    </p:set>
                                    <p:animEffect transition="in" filter="fade">
                                      <p:cBhvr>
                                        <p:cTn id="17" dur="1000"/>
                                        <p:tgtEl>
                                          <p:spTgt spid="174"/>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72"/>
                                        </p:tgtEl>
                                        <p:attrNameLst>
                                          <p:attrName>style.visibility</p:attrName>
                                        </p:attrNameLst>
                                      </p:cBhvr>
                                      <p:to>
                                        <p:strVal val="visible"/>
                                      </p:to>
                                    </p:set>
                                    <p:animEffect transition="in" filter="fade">
                                      <p:cBhvr>
                                        <p:cTn id="21" dur="1000"/>
                                        <p:tgtEl>
                                          <p:spTgt spid="172"/>
                                        </p:tgtEl>
                                      </p:cBhvr>
                                    </p:animEffect>
                                  </p:childTnLst>
                                </p:cTn>
                              </p:par>
                              <p:par>
                                <p:cTn id="22" presetID="10" presetClass="entr" presetSubtype="0" fill="hold" nodeType="withEffect">
                                  <p:stCondLst>
                                    <p:cond delay="0"/>
                                  </p:stCondLst>
                                  <p:childTnLst>
                                    <p:set>
                                      <p:cBhvr>
                                        <p:cTn id="23" dur="1" fill="hold">
                                          <p:stCondLst>
                                            <p:cond delay="0"/>
                                          </p:stCondLst>
                                        </p:cTn>
                                        <p:tgtEl>
                                          <p:spTgt spid="175"/>
                                        </p:tgtEl>
                                        <p:attrNameLst>
                                          <p:attrName>style.visibility</p:attrName>
                                        </p:attrNameLst>
                                      </p:cBhvr>
                                      <p:to>
                                        <p:strVal val="visible"/>
                                      </p:to>
                                    </p:set>
                                    <p:animEffect transition="in" filter="fade">
                                      <p:cBhvr>
                                        <p:cTn id="24" dur="1000"/>
                                        <p:tgtEl>
                                          <p:spTgt spid="175"/>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76"/>
                                        </p:tgtEl>
                                        <p:attrNameLst>
                                          <p:attrName>style.visibility</p:attrName>
                                        </p:attrNameLst>
                                      </p:cBhvr>
                                      <p:to>
                                        <p:strVal val="visible"/>
                                      </p:to>
                                    </p:set>
                                    <p:animEffect transition="in" filter="fade">
                                      <p:cBhvr>
                                        <p:cTn id="28" dur="10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Never have I ever ...</a:t>
            </a:r>
          </a:p>
        </p:txBody>
      </p:sp>
      <p:sp>
        <p:nvSpPr>
          <p:cNvPr id="54" name="Shape 54"/>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rgbClr val="000000"/>
              </a:buClr>
              <a:buSzPct val="166666"/>
              <a:buFont typeface="Arial"/>
              <a:buChar char="•"/>
            </a:pPr>
            <a:r>
              <a:rPr lang="en" b="1">
                <a:solidFill>
                  <a:srgbClr val="000000"/>
                </a:solidFill>
              </a:rPr>
              <a:t>downloaded a book from Bookshare</a:t>
            </a:r>
          </a:p>
          <a:p>
            <a:pPr marL="457200" lvl="0" indent="-419100" rtl="0">
              <a:buClr>
                <a:srgbClr val="000000"/>
              </a:buClr>
              <a:buSzPct val="166666"/>
              <a:buFont typeface="Arial"/>
              <a:buChar char="•"/>
            </a:pPr>
            <a:r>
              <a:rPr lang="en" b="1">
                <a:solidFill>
                  <a:srgbClr val="000000"/>
                </a:solidFill>
              </a:rPr>
              <a:t>used a DAISY player</a:t>
            </a:r>
          </a:p>
          <a:p>
            <a:pPr marL="457200" lvl="0" indent="-419100" rtl="0">
              <a:buClr>
                <a:srgbClr val="000000"/>
              </a:buClr>
              <a:buSzPct val="166666"/>
              <a:buFont typeface="Arial"/>
              <a:buChar char="•"/>
            </a:pPr>
            <a:r>
              <a:rPr lang="en" b="1">
                <a:solidFill>
                  <a:srgbClr val="000000"/>
                </a:solidFill>
              </a:rPr>
              <a:t>heard of ASCII text</a:t>
            </a:r>
          </a:p>
          <a:p>
            <a:pPr marL="457200" lvl="0" indent="-419100" rtl="0">
              <a:buClr>
                <a:srgbClr val="000000"/>
              </a:buClr>
              <a:buSzPct val="166666"/>
              <a:buFont typeface="Arial"/>
              <a:buChar char="•"/>
            </a:pPr>
            <a:r>
              <a:rPr lang="en" b="1">
                <a:solidFill>
                  <a:srgbClr val="000000"/>
                </a:solidFill>
              </a:rPr>
              <a:t>used text-to-speech software</a:t>
            </a:r>
          </a:p>
          <a:p>
            <a:pPr marL="457200" lvl="0" indent="-419100" rtl="0">
              <a:buClr>
                <a:srgbClr val="000000"/>
              </a:buClr>
              <a:buSzPct val="166666"/>
              <a:buFont typeface="Arial"/>
              <a:buChar char="•"/>
            </a:pPr>
            <a:r>
              <a:rPr lang="en" b="1">
                <a:solidFill>
                  <a:srgbClr val="000000"/>
                </a:solidFill>
              </a:rPr>
              <a:t>taught a student to use a BookPort Plus</a:t>
            </a:r>
          </a:p>
          <a:p>
            <a:pPr marL="457200" lvl="0" indent="-419100" rtl="0">
              <a:buClr>
                <a:srgbClr val="000000"/>
              </a:buClr>
              <a:buSzPct val="166666"/>
              <a:buFont typeface="Arial"/>
              <a:buChar char="•"/>
            </a:pPr>
            <a:r>
              <a:rPr lang="en" b="1">
                <a:solidFill>
                  <a:srgbClr val="000000"/>
                </a:solidFill>
              </a:rPr>
              <a:t>created digital text</a:t>
            </a:r>
          </a:p>
          <a:p>
            <a:pPr marL="457200" lvl="0" indent="-419100" rtl="0">
              <a:buClr>
                <a:srgbClr val="000000"/>
              </a:buClr>
              <a:buSzPct val="166666"/>
              <a:buFont typeface="Arial"/>
              <a:buChar char="•"/>
            </a:pPr>
            <a:r>
              <a:rPr lang="en" b="1">
                <a:solidFill>
                  <a:srgbClr val="000000"/>
                </a:solidFill>
              </a:rPr>
              <a:t>taught a student to create digital text</a:t>
            </a:r>
          </a:p>
          <a:p>
            <a:pPr marL="457200" lvl="0" indent="-419100" rtl="0">
              <a:buClr>
                <a:srgbClr val="000000"/>
              </a:buClr>
              <a:buSzPct val="166666"/>
              <a:buFont typeface="Arial"/>
              <a:buChar char="•"/>
            </a:pPr>
            <a:r>
              <a:rPr lang="en" b="1">
                <a:solidFill>
                  <a:srgbClr val="000000"/>
                </a:solidFill>
              </a:rPr>
              <a:t>used a braille display</a:t>
            </a:r>
          </a:p>
          <a:p>
            <a:pPr marL="457200" lvl="0" indent="-419100" rtl="0">
              <a:buClr>
                <a:srgbClr val="000000"/>
              </a:buClr>
              <a:buSzPct val="166666"/>
              <a:buFont typeface="Arial"/>
              <a:buChar char="•"/>
            </a:pPr>
            <a:r>
              <a:rPr lang="en" b="1">
                <a:solidFill>
                  <a:srgbClr val="000000"/>
                </a:solidFill>
              </a:rPr>
              <a:t>used an iPad, Kindle ... to access books</a:t>
            </a:r>
          </a:p>
          <a:p>
            <a:pPr marL="457200" lvl="0" indent="-419100">
              <a:buClr>
                <a:srgbClr val="000000"/>
              </a:buClr>
              <a:buSzPct val="166666"/>
              <a:buFont typeface="Arial"/>
              <a:buChar char="•"/>
            </a:pPr>
            <a:r>
              <a:rPr lang="en" b="1">
                <a:solidFill>
                  <a:srgbClr val="000000"/>
                </a:solidFill>
              </a:rPr>
              <a:t>used OCR</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
                                            <p:txEl>
                                              <p:pRg st="0" end="0"/>
                                            </p:txEl>
                                          </p:spTgt>
                                        </p:tgtEl>
                                        <p:attrNameLst>
                                          <p:attrName>style.visibility</p:attrName>
                                        </p:attrNameLst>
                                      </p:cBhvr>
                                      <p:to>
                                        <p:strVal val="visible"/>
                                      </p:to>
                                    </p:set>
                                    <p:anim calcmode="lin" valueType="num">
                                      <p:cBhvr additive="base">
                                        <p:cTn id="7" dur="1000"/>
                                        <p:tgtEl>
                                          <p:spTgt spid="54">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54">
                                            <p:txEl>
                                              <p:pRg st="1" end="1"/>
                                            </p:txEl>
                                          </p:spTgt>
                                        </p:tgtEl>
                                        <p:attrNameLst>
                                          <p:attrName>style.visibility</p:attrName>
                                        </p:attrNameLst>
                                      </p:cBhvr>
                                      <p:to>
                                        <p:strVal val="visible"/>
                                      </p:to>
                                    </p:set>
                                    <p:anim calcmode="lin" valueType="num">
                                      <p:cBhvr additive="base">
                                        <p:cTn id="12" dur="1000"/>
                                        <p:tgtEl>
                                          <p:spTgt spid="54">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54">
                                            <p:txEl>
                                              <p:pRg st="2" end="2"/>
                                            </p:txEl>
                                          </p:spTgt>
                                        </p:tgtEl>
                                        <p:attrNameLst>
                                          <p:attrName>style.visibility</p:attrName>
                                        </p:attrNameLst>
                                      </p:cBhvr>
                                      <p:to>
                                        <p:strVal val="visible"/>
                                      </p:to>
                                    </p:set>
                                    <p:anim calcmode="lin" valueType="num">
                                      <p:cBhvr additive="base">
                                        <p:cTn id="17" dur="1000"/>
                                        <p:tgtEl>
                                          <p:spTgt spid="54">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54">
                                            <p:txEl>
                                              <p:pRg st="3" end="3"/>
                                            </p:txEl>
                                          </p:spTgt>
                                        </p:tgtEl>
                                        <p:attrNameLst>
                                          <p:attrName>style.visibility</p:attrName>
                                        </p:attrNameLst>
                                      </p:cBhvr>
                                      <p:to>
                                        <p:strVal val="visible"/>
                                      </p:to>
                                    </p:set>
                                    <p:anim calcmode="lin" valueType="num">
                                      <p:cBhvr additive="base">
                                        <p:cTn id="22" dur="1000"/>
                                        <p:tgtEl>
                                          <p:spTgt spid="54">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54">
                                            <p:txEl>
                                              <p:pRg st="4" end="4"/>
                                            </p:txEl>
                                          </p:spTgt>
                                        </p:tgtEl>
                                        <p:attrNameLst>
                                          <p:attrName>style.visibility</p:attrName>
                                        </p:attrNameLst>
                                      </p:cBhvr>
                                      <p:to>
                                        <p:strVal val="visible"/>
                                      </p:to>
                                    </p:set>
                                    <p:anim calcmode="lin" valueType="num">
                                      <p:cBhvr additive="base">
                                        <p:cTn id="27" dur="1000"/>
                                        <p:tgtEl>
                                          <p:spTgt spid="54">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54">
                                            <p:txEl>
                                              <p:pRg st="5" end="5"/>
                                            </p:txEl>
                                          </p:spTgt>
                                        </p:tgtEl>
                                        <p:attrNameLst>
                                          <p:attrName>style.visibility</p:attrName>
                                        </p:attrNameLst>
                                      </p:cBhvr>
                                      <p:to>
                                        <p:strVal val="visible"/>
                                      </p:to>
                                    </p:set>
                                    <p:anim calcmode="lin" valueType="num">
                                      <p:cBhvr additive="base">
                                        <p:cTn id="32" dur="1000"/>
                                        <p:tgtEl>
                                          <p:spTgt spid="54">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54">
                                            <p:txEl>
                                              <p:pRg st="6" end="6"/>
                                            </p:txEl>
                                          </p:spTgt>
                                        </p:tgtEl>
                                        <p:attrNameLst>
                                          <p:attrName>style.visibility</p:attrName>
                                        </p:attrNameLst>
                                      </p:cBhvr>
                                      <p:to>
                                        <p:strVal val="visible"/>
                                      </p:to>
                                    </p:set>
                                    <p:anim calcmode="lin" valueType="num">
                                      <p:cBhvr additive="base">
                                        <p:cTn id="37" dur="1000"/>
                                        <p:tgtEl>
                                          <p:spTgt spid="54">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54">
                                            <p:txEl>
                                              <p:pRg st="7" end="7"/>
                                            </p:txEl>
                                          </p:spTgt>
                                        </p:tgtEl>
                                        <p:attrNameLst>
                                          <p:attrName>style.visibility</p:attrName>
                                        </p:attrNameLst>
                                      </p:cBhvr>
                                      <p:to>
                                        <p:strVal val="visible"/>
                                      </p:to>
                                    </p:set>
                                    <p:anim calcmode="lin" valueType="num">
                                      <p:cBhvr additive="base">
                                        <p:cTn id="42" dur="1000"/>
                                        <p:tgtEl>
                                          <p:spTgt spid="54">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54">
                                            <p:txEl>
                                              <p:pRg st="8" end="8"/>
                                            </p:txEl>
                                          </p:spTgt>
                                        </p:tgtEl>
                                        <p:attrNameLst>
                                          <p:attrName>style.visibility</p:attrName>
                                        </p:attrNameLst>
                                      </p:cBhvr>
                                      <p:to>
                                        <p:strVal val="visible"/>
                                      </p:to>
                                    </p:set>
                                    <p:anim calcmode="lin" valueType="num">
                                      <p:cBhvr additive="base">
                                        <p:cTn id="47" dur="1000"/>
                                        <p:tgtEl>
                                          <p:spTgt spid="54">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54">
                                            <p:txEl>
                                              <p:pRg st="9" end="9"/>
                                            </p:txEl>
                                          </p:spTgt>
                                        </p:tgtEl>
                                        <p:attrNameLst>
                                          <p:attrName>style.visibility</p:attrName>
                                        </p:attrNameLst>
                                      </p:cBhvr>
                                      <p:to>
                                        <p:strVal val="visible"/>
                                      </p:to>
                                    </p:set>
                                    <p:anim calcmode="lin" valueType="num">
                                      <p:cBhvr additive="base">
                                        <p:cTn id="52" dur="1000"/>
                                        <p:tgtEl>
                                          <p:spTgt spid="54">
                                            <p:txEl>
                                              <p:pRg st="9" end="9"/>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spAutoFit/>
          </a:bodyPr>
          <a:lstStyle/>
          <a:p>
            <a:pPr marL="0" marR="0" lvl="0" indent="0" algn="l" rtl="0">
              <a:spcBef>
                <a:spcPts val="0"/>
              </a:spcBef>
              <a:buClr>
                <a:srgbClr val="5E688B"/>
              </a:buClr>
              <a:buSzPct val="25000"/>
              <a:buFont typeface="Arial"/>
              <a:buNone/>
            </a:pPr>
            <a:r>
              <a:rPr lang="en" sz="4300" b="0" i="0" u="none" strike="noStrike" cap="none" baseline="0">
                <a:solidFill>
                  <a:srgbClr val="FCE5CD"/>
                </a:solidFill>
                <a:latin typeface="Arial"/>
                <a:ea typeface="Arial"/>
                <a:cs typeface="Arial"/>
                <a:sym typeface="Arial"/>
              </a:rPr>
              <a:t>The Kindle Family</a:t>
            </a:r>
            <a:r>
              <a:rPr lang="en" sz="4300" b="0" i="0" u="none" strike="noStrike" cap="none" baseline="0">
                <a:solidFill>
                  <a:srgbClr val="5E688B"/>
                </a:solidFill>
                <a:latin typeface="Arial"/>
                <a:ea typeface="Arial"/>
                <a:cs typeface="Arial"/>
                <a:sym typeface="Arial"/>
              </a:rPr>
              <a:t> 	</a:t>
            </a:r>
          </a:p>
        </p:txBody>
      </p:sp>
      <p:sp>
        <p:nvSpPr>
          <p:cNvPr id="182" name="Shape 182"/>
          <p:cNvSpPr txBox="1">
            <a:spLocks noGrp="1"/>
          </p:cNvSpPr>
          <p:nvPr>
            <p:ph type="body" idx="1"/>
          </p:nvPr>
        </p:nvSpPr>
        <p:spPr>
          <a:xfrm>
            <a:off x="-73360" y="1550950"/>
            <a:ext cx="4778700" cy="3000781"/>
          </a:xfrm>
          <a:prstGeom prst="rect">
            <a:avLst/>
          </a:prstGeom>
          <a:noFill/>
          <a:ln>
            <a:noFill/>
          </a:ln>
        </p:spPr>
        <p:txBody>
          <a:bodyPr lIns="91425" tIns="45700" rIns="91425" bIns="45700" anchor="t" anchorCtr="0">
            <a:spAutoFit/>
          </a:bodyPr>
          <a:lstStyle/>
          <a:p>
            <a:pPr marL="393700" marR="0" lvl="1" indent="0" algn="l" rtl="0">
              <a:lnSpc>
                <a:spcPct val="100000"/>
              </a:lnSpc>
              <a:spcBef>
                <a:spcPts val="550"/>
              </a:spcBef>
              <a:buClr>
                <a:schemeClr val="accent1"/>
              </a:buClr>
              <a:buSzPct val="25000"/>
              <a:buFont typeface="Arial"/>
              <a:buNone/>
            </a:pPr>
            <a:r>
              <a:rPr lang="en" sz="3000" b="1" i="0" u="sng" strike="noStrike" cap="none" baseline="0" dirty="0">
                <a:solidFill>
                  <a:srgbClr val="000000"/>
                </a:solidFill>
                <a:latin typeface="Arial"/>
                <a:ea typeface="Arial"/>
                <a:cs typeface="Arial"/>
                <a:sym typeface="Arial"/>
              </a:rPr>
              <a:t>The Basic Kindle</a:t>
            </a:r>
          </a:p>
          <a:p>
            <a:endParaRPr sz="2400" dirty="0"/>
          </a:p>
          <a:p>
            <a:pPr marL="365760" marR="0" lvl="0" indent="-289560" algn="l" rtl="0">
              <a:lnSpc>
                <a:spcPct val="100000"/>
              </a:lnSpc>
              <a:spcBef>
                <a:spcPts val="600"/>
              </a:spcBef>
              <a:buClr>
                <a:schemeClr val="accent1"/>
              </a:buClr>
              <a:buSzPct val="63888"/>
              <a:buFont typeface="Arial"/>
              <a:buChar char="•"/>
            </a:pPr>
            <a:r>
              <a:rPr lang="en" sz="2400" b="1" i="0" u="none" strike="noStrike" cap="none" baseline="0" dirty="0">
                <a:solidFill>
                  <a:srgbClr val="000000"/>
                </a:solidFill>
                <a:latin typeface="Arial"/>
                <a:ea typeface="Arial"/>
                <a:cs typeface="Arial"/>
                <a:sym typeface="Arial"/>
              </a:rPr>
              <a:t>No flexibility in adjusting menu readability</a:t>
            </a:r>
          </a:p>
          <a:p>
            <a:pPr marL="365760" marR="0" lvl="0" indent="-289560" algn="l" rtl="0">
              <a:lnSpc>
                <a:spcPct val="100000"/>
              </a:lnSpc>
              <a:spcBef>
                <a:spcPts val="600"/>
              </a:spcBef>
              <a:buClr>
                <a:schemeClr val="accent1"/>
              </a:buClr>
              <a:buSzPct val="63888"/>
              <a:buFont typeface="Arial"/>
              <a:buChar char="•"/>
            </a:pPr>
            <a:r>
              <a:rPr lang="en" sz="2400" b="1" i="0" u="none" strike="noStrike" cap="none" baseline="0" dirty="0">
                <a:solidFill>
                  <a:srgbClr val="000000"/>
                </a:solidFill>
                <a:latin typeface="Arial"/>
                <a:ea typeface="Arial"/>
                <a:cs typeface="Arial"/>
                <a:sym typeface="Arial"/>
              </a:rPr>
              <a:t>No text-to-speech (TTS).</a:t>
            </a:r>
          </a:p>
          <a:p>
            <a:pPr marL="365760" marR="0" lvl="0" indent="-289560" algn="l" rtl="0">
              <a:lnSpc>
                <a:spcPct val="100000"/>
              </a:lnSpc>
              <a:spcBef>
                <a:spcPts val="600"/>
              </a:spcBef>
              <a:buClr>
                <a:schemeClr val="accent1"/>
              </a:buClr>
              <a:buSzPct val="63888"/>
              <a:buFont typeface="Arial"/>
              <a:buChar char="•"/>
            </a:pPr>
            <a:r>
              <a:rPr lang="en" sz="2400" b="1" i="0" u="none" strike="noStrike" cap="none" baseline="0" dirty="0">
                <a:solidFill>
                  <a:srgbClr val="000000"/>
                </a:solidFill>
                <a:latin typeface="Arial"/>
                <a:ea typeface="Arial"/>
                <a:cs typeface="Arial"/>
                <a:sym typeface="Arial"/>
              </a:rPr>
              <a:t>Reading Font can be increased  </a:t>
            </a:r>
          </a:p>
        </p:txBody>
      </p:sp>
      <p:sp>
        <p:nvSpPr>
          <p:cNvPr id="183" name="Shape 183"/>
          <p:cNvSpPr txBox="1">
            <a:spLocks noGrp="1"/>
          </p:cNvSpPr>
          <p:nvPr>
            <p:ph type="body" idx="2"/>
          </p:nvPr>
        </p:nvSpPr>
        <p:spPr>
          <a:xfrm>
            <a:off x="4906712" y="1474750"/>
            <a:ext cx="4138200" cy="3093114"/>
          </a:xfrm>
          <a:prstGeom prst="rect">
            <a:avLst/>
          </a:prstGeom>
          <a:noFill/>
          <a:ln>
            <a:noFill/>
          </a:ln>
        </p:spPr>
        <p:txBody>
          <a:bodyPr lIns="91425" tIns="45700" rIns="91425" bIns="45700" anchor="t" anchorCtr="0">
            <a:spAutoFit/>
          </a:bodyPr>
          <a:lstStyle/>
          <a:p>
            <a:pPr marL="365760" marR="0" lvl="0" indent="-289560" algn="l" rtl="0">
              <a:lnSpc>
                <a:spcPct val="100000"/>
              </a:lnSpc>
              <a:spcBef>
                <a:spcPts val="600"/>
              </a:spcBef>
              <a:buClr>
                <a:schemeClr val="accent1"/>
              </a:buClr>
              <a:buSzPct val="25000"/>
              <a:buFont typeface="Arial"/>
              <a:buNone/>
            </a:pPr>
            <a:r>
              <a:rPr lang="en" sz="3000" b="1" i="0" u="sng" strike="noStrike" cap="none" baseline="0" dirty="0">
                <a:solidFill>
                  <a:srgbClr val="000000"/>
                </a:solidFill>
                <a:latin typeface="Arial"/>
                <a:ea typeface="Arial"/>
                <a:cs typeface="Arial"/>
                <a:sym typeface="Arial"/>
              </a:rPr>
              <a:t>Kindle Fire,Touch,</a:t>
            </a:r>
            <a:r>
              <a:rPr lang="en" sz="3000" b="1" u="sng" dirty="0">
                <a:solidFill>
                  <a:srgbClr val="000000"/>
                </a:solidFill>
                <a:latin typeface="Arial"/>
                <a:ea typeface="Arial"/>
                <a:cs typeface="Arial"/>
                <a:sym typeface="Arial"/>
              </a:rPr>
              <a:t> </a:t>
            </a:r>
            <a:r>
              <a:rPr lang="en" sz="3000" b="1" i="0" u="sng" strike="noStrike" cap="none" baseline="0" dirty="0">
                <a:solidFill>
                  <a:srgbClr val="000000"/>
                </a:solidFill>
                <a:latin typeface="Arial"/>
                <a:ea typeface="Arial"/>
                <a:cs typeface="Arial"/>
                <a:sym typeface="Arial"/>
              </a:rPr>
              <a:t>Keyboard, &amp; </a:t>
            </a:r>
            <a:r>
              <a:rPr lang="en" sz="3000" b="1" i="0" u="sng" strike="noStrike" cap="none" baseline="0" dirty="0" smtClean="0">
                <a:solidFill>
                  <a:srgbClr val="000000"/>
                </a:solidFill>
                <a:latin typeface="Arial"/>
                <a:ea typeface="Arial"/>
                <a:cs typeface="Arial"/>
                <a:sym typeface="Arial"/>
              </a:rPr>
              <a:t>DX</a:t>
            </a:r>
            <a:endParaRPr sz="3000" dirty="0"/>
          </a:p>
          <a:p>
            <a:pPr marL="365760" marR="0" lvl="0" indent="-289560" algn="l" rtl="0">
              <a:lnSpc>
                <a:spcPct val="100000"/>
              </a:lnSpc>
              <a:spcBef>
                <a:spcPts val="600"/>
              </a:spcBef>
              <a:buClr>
                <a:schemeClr val="accent1"/>
              </a:buClr>
              <a:buSzPct val="63888"/>
              <a:buFont typeface="Arial"/>
              <a:buChar char="•"/>
            </a:pPr>
            <a:r>
              <a:rPr lang="en" sz="2400" b="1" i="0" u="none" strike="noStrike" cap="none" baseline="0" dirty="0">
                <a:solidFill>
                  <a:srgbClr val="000000"/>
                </a:solidFill>
                <a:latin typeface="Arial"/>
                <a:ea typeface="Arial"/>
                <a:cs typeface="Arial"/>
                <a:sym typeface="Arial"/>
              </a:rPr>
              <a:t>TTS</a:t>
            </a:r>
          </a:p>
          <a:p>
            <a:pPr marL="365760" marR="0" lvl="0" indent="-289560" algn="l" rtl="0">
              <a:lnSpc>
                <a:spcPct val="100000"/>
              </a:lnSpc>
              <a:spcBef>
                <a:spcPts val="600"/>
              </a:spcBef>
              <a:buClr>
                <a:schemeClr val="accent1"/>
              </a:buClr>
              <a:buSzPct val="63888"/>
              <a:buFont typeface="Arial"/>
              <a:buChar char="•"/>
            </a:pPr>
            <a:r>
              <a:rPr lang="en" sz="2400" b="1" i="0" u="none" strike="noStrike" cap="none" baseline="0" dirty="0">
                <a:solidFill>
                  <a:srgbClr val="000000"/>
                </a:solidFill>
                <a:latin typeface="Arial"/>
                <a:ea typeface="Arial"/>
                <a:cs typeface="Arial"/>
                <a:sym typeface="Arial"/>
              </a:rPr>
              <a:t>Adjustable font for reading</a:t>
            </a:r>
          </a:p>
          <a:p>
            <a:pPr marL="365760" marR="0" lvl="0" indent="-289560" algn="l" rtl="0">
              <a:lnSpc>
                <a:spcPct val="100000"/>
              </a:lnSpc>
              <a:spcBef>
                <a:spcPts val="600"/>
              </a:spcBef>
              <a:buClr>
                <a:schemeClr val="accent1"/>
              </a:buClr>
              <a:buSzPct val="63888"/>
              <a:buFont typeface="Arial"/>
              <a:buChar char="•"/>
            </a:pPr>
            <a:r>
              <a:rPr lang="en" sz="2400" b="1" i="0" u="none" strike="noStrike" cap="none" baseline="0" dirty="0">
                <a:solidFill>
                  <a:srgbClr val="000000"/>
                </a:solidFill>
                <a:latin typeface="Arial"/>
                <a:ea typeface="Arial"/>
                <a:cs typeface="Arial"/>
                <a:sym typeface="Arial"/>
              </a:rPr>
              <a:t>No Audio Guide through menus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2"/>
                                        </p:tgtEl>
                                        <p:attrNameLst>
                                          <p:attrName>style.visibility</p:attrName>
                                        </p:attrNameLst>
                                      </p:cBhvr>
                                      <p:to>
                                        <p:strVal val="visible"/>
                                      </p:to>
                                    </p:set>
                                    <p:animEffect transition="in" filter="fade">
                                      <p:cBhvr>
                                        <p:cTn id="7" dur="1000"/>
                                        <p:tgtEl>
                                          <p:spTgt spid="182"/>
                                        </p:tgtEl>
                                      </p:cBhvr>
                                    </p:animEffect>
                                  </p:childTnLst>
                                </p:cTn>
                              </p:par>
                              <p:par>
                                <p:cTn id="8" presetID="10" presetClass="entr" presetSubtype="0" fill="hold" nodeType="withEffect">
                                  <p:stCondLst>
                                    <p:cond delay="0"/>
                                  </p:stCondLst>
                                  <p:childTnLst>
                                    <p:set>
                                      <p:cBhvr>
                                        <p:cTn id="9" dur="1" fill="hold">
                                          <p:stCondLst>
                                            <p:cond delay="0"/>
                                          </p:stCondLst>
                                        </p:cTn>
                                        <p:tgtEl>
                                          <p:spTgt spid="183"/>
                                        </p:tgtEl>
                                        <p:attrNameLst>
                                          <p:attrName>style.visibility</p:attrName>
                                        </p:attrNameLst>
                                      </p:cBhvr>
                                      <p:to>
                                        <p:strVal val="visible"/>
                                      </p:to>
                                    </p:set>
                                    <p:animEffect transition="in" filter="fade">
                                      <p:cBhvr>
                                        <p:cTn id="10" dur="10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137075" y="274637"/>
            <a:ext cx="8229600" cy="1143000"/>
          </a:xfrm>
          <a:prstGeom prst="rect">
            <a:avLst/>
          </a:prstGeom>
          <a:noFill/>
          <a:ln>
            <a:noFill/>
          </a:ln>
        </p:spPr>
        <p:txBody>
          <a:bodyPr lIns="91425" tIns="45700" rIns="91425" bIns="45700" anchor="ctr" anchorCtr="0">
            <a:spAutoFit/>
          </a:bodyPr>
          <a:lstStyle/>
          <a:p>
            <a:pPr marL="0" marR="0" lvl="0" indent="0" algn="l" rtl="0">
              <a:spcBef>
                <a:spcPts val="0"/>
              </a:spcBef>
              <a:buClr>
                <a:srgbClr val="5E688B"/>
              </a:buClr>
              <a:buSzPct val="25000"/>
              <a:buFont typeface="Arial"/>
              <a:buNone/>
            </a:pPr>
            <a:r>
              <a:rPr lang="en" sz="3200" b="0" i="0" u="none" strike="noStrike" cap="none" baseline="0">
                <a:solidFill>
                  <a:srgbClr val="FCE5CD"/>
                </a:solidFill>
                <a:latin typeface="Arial"/>
                <a:ea typeface="Arial"/>
                <a:cs typeface="Arial"/>
                <a:sym typeface="Arial"/>
              </a:rPr>
              <a:t>Nook Simple Touch, Simple Touch with GlowLight, Color, Study and Tablet</a:t>
            </a:r>
          </a:p>
        </p:txBody>
      </p:sp>
      <p:sp>
        <p:nvSpPr>
          <p:cNvPr id="189" name="Shape 189"/>
          <p:cNvSpPr txBox="1">
            <a:spLocks noGrp="1"/>
          </p:cNvSpPr>
          <p:nvPr>
            <p:ph type="body" idx="1"/>
          </p:nvPr>
        </p:nvSpPr>
        <p:spPr>
          <a:xfrm>
            <a:off x="115840" y="1554450"/>
            <a:ext cx="8865300" cy="4493497"/>
          </a:xfrm>
          <a:prstGeom prst="rect">
            <a:avLst/>
          </a:prstGeom>
          <a:noFill/>
          <a:ln>
            <a:noFill/>
          </a:ln>
        </p:spPr>
        <p:txBody>
          <a:bodyPr lIns="91425" tIns="45700" rIns="91425" bIns="45700" anchor="t" anchorCtr="0">
            <a:spAutoFit/>
          </a:bodyPr>
          <a:lstStyle/>
          <a:p>
            <a:pPr marL="365760" marR="0" lvl="0" indent="-289560" algn="l" rtl="0">
              <a:lnSpc>
                <a:spcPct val="100000"/>
              </a:lnSpc>
              <a:spcBef>
                <a:spcPts val="600"/>
              </a:spcBef>
              <a:buClr>
                <a:schemeClr val="accent1"/>
              </a:buClr>
              <a:buSzPct val="75000"/>
              <a:buFont typeface="Arial"/>
              <a:buChar char="•"/>
            </a:pPr>
            <a:r>
              <a:rPr lang="en" sz="2800" b="1" i="0" u="none" strike="noStrike" cap="none" baseline="0" dirty="0">
                <a:solidFill>
                  <a:srgbClr val="000000"/>
                </a:solidFill>
                <a:latin typeface="Arial"/>
                <a:ea typeface="Arial"/>
                <a:cs typeface="Arial"/>
                <a:sym typeface="Arial"/>
              </a:rPr>
              <a:t>Adjustable contrast &amp; brightness</a:t>
            </a:r>
          </a:p>
          <a:p>
            <a:endParaRPr sz="2800" dirty="0"/>
          </a:p>
          <a:p>
            <a:pPr marL="365760" marR="0" lvl="0" indent="-289560" algn="l" rtl="0">
              <a:lnSpc>
                <a:spcPct val="100000"/>
              </a:lnSpc>
              <a:spcBef>
                <a:spcPts val="600"/>
              </a:spcBef>
              <a:buClr>
                <a:schemeClr val="accent1"/>
              </a:buClr>
              <a:buSzPct val="75000"/>
              <a:buFont typeface="Arial"/>
              <a:buChar char="•"/>
            </a:pPr>
            <a:r>
              <a:rPr lang="en" sz="2800" b="1" i="0" u="none" strike="noStrike" cap="none" baseline="0" dirty="0">
                <a:solidFill>
                  <a:srgbClr val="000000"/>
                </a:solidFill>
                <a:latin typeface="Arial"/>
                <a:ea typeface="Arial"/>
                <a:cs typeface="Arial"/>
                <a:sym typeface="Arial"/>
              </a:rPr>
              <a:t>Adjustable font size &amp; type </a:t>
            </a:r>
          </a:p>
          <a:p>
            <a:endParaRPr sz="2800" dirty="0"/>
          </a:p>
          <a:p>
            <a:pPr marL="365760" marR="0" lvl="0" indent="-289560" algn="l" rtl="0">
              <a:lnSpc>
                <a:spcPct val="100000"/>
              </a:lnSpc>
              <a:spcBef>
                <a:spcPts val="600"/>
              </a:spcBef>
              <a:buClr>
                <a:schemeClr val="accent1"/>
              </a:buClr>
              <a:buSzPct val="75000"/>
              <a:buFont typeface="Arial"/>
              <a:buChar char="•"/>
            </a:pPr>
            <a:r>
              <a:rPr lang="en" sz="2800" b="1" i="0" u="none" strike="noStrike" cap="none" baseline="0" dirty="0">
                <a:solidFill>
                  <a:srgbClr val="000000"/>
                </a:solidFill>
                <a:latin typeface="Arial"/>
                <a:ea typeface="Arial"/>
                <a:cs typeface="Arial"/>
                <a:sym typeface="Arial"/>
              </a:rPr>
              <a:t>TTS is limited – publisher must grant access. </a:t>
            </a:r>
          </a:p>
          <a:p>
            <a:endParaRPr sz="2800" dirty="0"/>
          </a:p>
          <a:p>
            <a:pPr marL="365760" marR="0" lvl="0" indent="-289560" algn="l" rtl="0">
              <a:lnSpc>
                <a:spcPct val="100000"/>
              </a:lnSpc>
              <a:spcBef>
                <a:spcPts val="600"/>
              </a:spcBef>
              <a:buClr>
                <a:schemeClr val="accent1"/>
              </a:buClr>
              <a:buSzPct val="75000"/>
              <a:buFont typeface="Arial"/>
              <a:buChar char="•"/>
            </a:pPr>
            <a:r>
              <a:rPr lang="en" sz="2800" b="1" i="0" u="none" strike="noStrike" cap="none" baseline="0" dirty="0">
                <a:solidFill>
                  <a:srgbClr val="000000"/>
                </a:solidFill>
                <a:latin typeface="Arial"/>
                <a:ea typeface="Arial"/>
                <a:cs typeface="Arial"/>
                <a:sym typeface="Arial"/>
              </a:rPr>
              <a:t>Keyboard navigation.</a:t>
            </a:r>
          </a:p>
          <a:p>
            <a:endParaRPr sz="2800" dirty="0"/>
          </a:p>
          <a:p>
            <a:pPr marL="365760" marR="0" lvl="0" indent="-289560" algn="l" rtl="0">
              <a:lnSpc>
                <a:spcPct val="100000"/>
              </a:lnSpc>
              <a:spcBef>
                <a:spcPts val="600"/>
              </a:spcBef>
              <a:buClr>
                <a:schemeClr val="accent1"/>
              </a:buClr>
              <a:buSzPct val="75000"/>
              <a:buFont typeface="Arial"/>
              <a:buChar char="•"/>
            </a:pPr>
            <a:r>
              <a:rPr lang="en" sz="2800" b="1" i="0" u="none" strike="noStrike" cap="none" baseline="0" dirty="0">
                <a:solidFill>
                  <a:srgbClr val="000000"/>
                </a:solidFill>
                <a:latin typeface="Arial"/>
                <a:ea typeface="Arial"/>
                <a:cs typeface="Arial"/>
                <a:sym typeface="Arial"/>
              </a:rPr>
              <a:t>Keyboard navigation + TTS = Voice guide menu</a:t>
            </a:r>
          </a:p>
          <a:p>
            <a:endParaRPr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9">
                                            <p:txEl>
                                              <p:pRg st="0" end="0"/>
                                            </p:txEl>
                                          </p:spTgt>
                                        </p:tgtEl>
                                        <p:attrNameLst>
                                          <p:attrName>style.visibility</p:attrName>
                                        </p:attrNameLst>
                                      </p:cBhvr>
                                      <p:to>
                                        <p:strVal val="visible"/>
                                      </p:to>
                                    </p:set>
                                    <p:animEffect transition="in" filter="fade">
                                      <p:cBhvr>
                                        <p:cTn id="7" dur="1400"/>
                                        <p:tgtEl>
                                          <p:spTgt spid="189">
                                            <p:txEl>
                                              <p:pRg st="0" end="0"/>
                                            </p:txEl>
                                          </p:spTgt>
                                        </p:tgtEl>
                                      </p:cBhvr>
                                    </p:animEffect>
                                  </p:childTnLst>
                                </p:cTn>
                              </p:par>
                            </p:childTnLst>
                          </p:cTn>
                        </p:par>
                        <p:par>
                          <p:cTn id="8" fill="hold">
                            <p:stCondLst>
                              <p:cond delay="1400"/>
                            </p:stCondLst>
                            <p:childTnLst>
                              <p:par>
                                <p:cTn id="9" presetID="10" presetClass="entr" presetSubtype="0" fill="hold" nodeType="afterEffect">
                                  <p:stCondLst>
                                    <p:cond delay="0"/>
                                  </p:stCondLst>
                                  <p:childTnLst>
                                    <p:set>
                                      <p:cBhvr>
                                        <p:cTn id="10" dur="1" fill="hold">
                                          <p:stCondLst>
                                            <p:cond delay="0"/>
                                          </p:stCondLst>
                                        </p:cTn>
                                        <p:tgtEl>
                                          <p:spTgt spid="189">
                                            <p:txEl>
                                              <p:pRg st="1" end="1"/>
                                            </p:txEl>
                                          </p:spTgt>
                                        </p:tgtEl>
                                        <p:attrNameLst>
                                          <p:attrName>style.visibility</p:attrName>
                                        </p:attrNameLst>
                                      </p:cBhvr>
                                      <p:to>
                                        <p:strVal val="visible"/>
                                      </p:to>
                                    </p:set>
                                    <p:animEffect transition="in" filter="fade">
                                      <p:cBhvr>
                                        <p:cTn id="11" dur="1400"/>
                                        <p:tgtEl>
                                          <p:spTgt spid="189">
                                            <p:txEl>
                                              <p:pRg st="1" end="1"/>
                                            </p:txEl>
                                          </p:spTgt>
                                        </p:tgtEl>
                                      </p:cBhvr>
                                    </p:animEffect>
                                  </p:childTnLst>
                                </p:cTn>
                              </p:par>
                            </p:childTnLst>
                          </p:cTn>
                        </p:par>
                        <p:par>
                          <p:cTn id="12" fill="hold">
                            <p:stCondLst>
                              <p:cond delay="2800"/>
                            </p:stCondLst>
                            <p:childTnLst>
                              <p:par>
                                <p:cTn id="13" presetID="10" presetClass="entr" presetSubtype="0" fill="hold" nodeType="afterEffect">
                                  <p:stCondLst>
                                    <p:cond delay="0"/>
                                  </p:stCondLst>
                                  <p:childTnLst>
                                    <p:set>
                                      <p:cBhvr>
                                        <p:cTn id="14" dur="1" fill="hold">
                                          <p:stCondLst>
                                            <p:cond delay="0"/>
                                          </p:stCondLst>
                                        </p:cTn>
                                        <p:tgtEl>
                                          <p:spTgt spid="189">
                                            <p:txEl>
                                              <p:pRg st="2" end="2"/>
                                            </p:txEl>
                                          </p:spTgt>
                                        </p:tgtEl>
                                        <p:attrNameLst>
                                          <p:attrName>style.visibility</p:attrName>
                                        </p:attrNameLst>
                                      </p:cBhvr>
                                      <p:to>
                                        <p:strVal val="visible"/>
                                      </p:to>
                                    </p:set>
                                    <p:animEffect transition="in" filter="fade">
                                      <p:cBhvr>
                                        <p:cTn id="15" dur="1400"/>
                                        <p:tgtEl>
                                          <p:spTgt spid="189">
                                            <p:txEl>
                                              <p:pRg st="2" end="2"/>
                                            </p:txEl>
                                          </p:spTgt>
                                        </p:tgtEl>
                                      </p:cBhvr>
                                    </p:animEffect>
                                  </p:childTnLst>
                                </p:cTn>
                              </p:par>
                            </p:childTnLst>
                          </p:cTn>
                        </p:par>
                        <p:par>
                          <p:cTn id="16" fill="hold">
                            <p:stCondLst>
                              <p:cond delay="4200"/>
                            </p:stCondLst>
                            <p:childTnLst>
                              <p:par>
                                <p:cTn id="17" presetID="10" presetClass="entr" presetSubtype="0" fill="hold" nodeType="afterEffect">
                                  <p:stCondLst>
                                    <p:cond delay="0"/>
                                  </p:stCondLst>
                                  <p:childTnLst>
                                    <p:set>
                                      <p:cBhvr>
                                        <p:cTn id="18" dur="1" fill="hold">
                                          <p:stCondLst>
                                            <p:cond delay="0"/>
                                          </p:stCondLst>
                                        </p:cTn>
                                        <p:tgtEl>
                                          <p:spTgt spid="189">
                                            <p:txEl>
                                              <p:pRg st="3" end="3"/>
                                            </p:txEl>
                                          </p:spTgt>
                                        </p:tgtEl>
                                        <p:attrNameLst>
                                          <p:attrName>style.visibility</p:attrName>
                                        </p:attrNameLst>
                                      </p:cBhvr>
                                      <p:to>
                                        <p:strVal val="visible"/>
                                      </p:to>
                                    </p:set>
                                    <p:animEffect transition="in" filter="fade">
                                      <p:cBhvr>
                                        <p:cTn id="19" dur="1400"/>
                                        <p:tgtEl>
                                          <p:spTgt spid="189">
                                            <p:txEl>
                                              <p:pRg st="3" end="3"/>
                                            </p:txEl>
                                          </p:spTgt>
                                        </p:tgtEl>
                                      </p:cBhvr>
                                    </p:animEffect>
                                  </p:childTnLst>
                                </p:cTn>
                              </p:par>
                            </p:childTnLst>
                          </p:cTn>
                        </p:par>
                        <p:par>
                          <p:cTn id="20" fill="hold">
                            <p:stCondLst>
                              <p:cond delay="5600"/>
                            </p:stCondLst>
                            <p:childTnLst>
                              <p:par>
                                <p:cTn id="21" presetID="10" presetClass="entr" presetSubtype="0" fill="hold" nodeType="afterEffect">
                                  <p:stCondLst>
                                    <p:cond delay="0"/>
                                  </p:stCondLst>
                                  <p:childTnLst>
                                    <p:set>
                                      <p:cBhvr>
                                        <p:cTn id="22" dur="1" fill="hold">
                                          <p:stCondLst>
                                            <p:cond delay="0"/>
                                          </p:stCondLst>
                                        </p:cTn>
                                        <p:tgtEl>
                                          <p:spTgt spid="189">
                                            <p:txEl>
                                              <p:pRg st="4" end="4"/>
                                            </p:txEl>
                                          </p:spTgt>
                                        </p:tgtEl>
                                        <p:attrNameLst>
                                          <p:attrName>style.visibility</p:attrName>
                                        </p:attrNameLst>
                                      </p:cBhvr>
                                      <p:to>
                                        <p:strVal val="visible"/>
                                      </p:to>
                                    </p:set>
                                    <p:animEffect transition="in" filter="fade">
                                      <p:cBhvr>
                                        <p:cTn id="23" dur="1400"/>
                                        <p:tgtEl>
                                          <p:spTgt spid="189">
                                            <p:txEl>
                                              <p:pRg st="4" end="4"/>
                                            </p:txEl>
                                          </p:spTgt>
                                        </p:tgtEl>
                                      </p:cBhvr>
                                    </p:animEffect>
                                  </p:childTnLst>
                                </p:cTn>
                              </p:par>
                            </p:childTnLst>
                          </p:cTn>
                        </p:par>
                        <p:par>
                          <p:cTn id="24" fill="hold">
                            <p:stCondLst>
                              <p:cond delay="7000"/>
                            </p:stCondLst>
                            <p:childTnLst>
                              <p:par>
                                <p:cTn id="25" presetID="10" presetClass="entr" presetSubtype="0" fill="hold" nodeType="afterEffect">
                                  <p:stCondLst>
                                    <p:cond delay="0"/>
                                  </p:stCondLst>
                                  <p:childTnLst>
                                    <p:set>
                                      <p:cBhvr>
                                        <p:cTn id="26" dur="1" fill="hold">
                                          <p:stCondLst>
                                            <p:cond delay="0"/>
                                          </p:stCondLst>
                                        </p:cTn>
                                        <p:tgtEl>
                                          <p:spTgt spid="189">
                                            <p:txEl>
                                              <p:pRg st="5" end="5"/>
                                            </p:txEl>
                                          </p:spTgt>
                                        </p:tgtEl>
                                        <p:attrNameLst>
                                          <p:attrName>style.visibility</p:attrName>
                                        </p:attrNameLst>
                                      </p:cBhvr>
                                      <p:to>
                                        <p:strVal val="visible"/>
                                      </p:to>
                                    </p:set>
                                    <p:animEffect transition="in" filter="fade">
                                      <p:cBhvr>
                                        <p:cTn id="27" dur="1400"/>
                                        <p:tgtEl>
                                          <p:spTgt spid="189">
                                            <p:txEl>
                                              <p:pRg st="5" end="5"/>
                                            </p:txEl>
                                          </p:spTgt>
                                        </p:tgtEl>
                                      </p:cBhvr>
                                    </p:animEffect>
                                  </p:childTnLst>
                                </p:cTn>
                              </p:par>
                            </p:childTnLst>
                          </p:cTn>
                        </p:par>
                        <p:par>
                          <p:cTn id="28" fill="hold">
                            <p:stCondLst>
                              <p:cond delay="8400"/>
                            </p:stCondLst>
                            <p:childTnLst>
                              <p:par>
                                <p:cTn id="29" presetID="10" presetClass="entr" presetSubtype="0" fill="hold" nodeType="afterEffect">
                                  <p:stCondLst>
                                    <p:cond delay="0"/>
                                  </p:stCondLst>
                                  <p:childTnLst>
                                    <p:set>
                                      <p:cBhvr>
                                        <p:cTn id="30" dur="1" fill="hold">
                                          <p:stCondLst>
                                            <p:cond delay="0"/>
                                          </p:stCondLst>
                                        </p:cTn>
                                        <p:tgtEl>
                                          <p:spTgt spid="189">
                                            <p:txEl>
                                              <p:pRg st="6" end="6"/>
                                            </p:txEl>
                                          </p:spTgt>
                                        </p:tgtEl>
                                        <p:attrNameLst>
                                          <p:attrName>style.visibility</p:attrName>
                                        </p:attrNameLst>
                                      </p:cBhvr>
                                      <p:to>
                                        <p:strVal val="visible"/>
                                      </p:to>
                                    </p:set>
                                    <p:animEffect transition="in" filter="fade">
                                      <p:cBhvr>
                                        <p:cTn id="31" dur="1400"/>
                                        <p:tgtEl>
                                          <p:spTgt spid="189">
                                            <p:txEl>
                                              <p:pRg st="6" end="6"/>
                                            </p:txEl>
                                          </p:spTgt>
                                        </p:tgtEl>
                                      </p:cBhvr>
                                    </p:animEffect>
                                  </p:childTnLst>
                                </p:cTn>
                              </p:par>
                            </p:childTnLst>
                          </p:cTn>
                        </p:par>
                        <p:par>
                          <p:cTn id="32" fill="hold">
                            <p:stCondLst>
                              <p:cond delay="9800"/>
                            </p:stCondLst>
                            <p:childTnLst>
                              <p:par>
                                <p:cTn id="33" presetID="10" presetClass="entr" presetSubtype="0" fill="hold" nodeType="afterEffect">
                                  <p:stCondLst>
                                    <p:cond delay="0"/>
                                  </p:stCondLst>
                                  <p:childTnLst>
                                    <p:set>
                                      <p:cBhvr>
                                        <p:cTn id="34" dur="1" fill="hold">
                                          <p:stCondLst>
                                            <p:cond delay="0"/>
                                          </p:stCondLst>
                                        </p:cTn>
                                        <p:tgtEl>
                                          <p:spTgt spid="189">
                                            <p:txEl>
                                              <p:pRg st="7" end="7"/>
                                            </p:txEl>
                                          </p:spTgt>
                                        </p:tgtEl>
                                        <p:attrNameLst>
                                          <p:attrName>style.visibility</p:attrName>
                                        </p:attrNameLst>
                                      </p:cBhvr>
                                      <p:to>
                                        <p:strVal val="visible"/>
                                      </p:to>
                                    </p:set>
                                    <p:animEffect transition="in" filter="fade">
                                      <p:cBhvr>
                                        <p:cTn id="35" dur="1400"/>
                                        <p:tgtEl>
                                          <p:spTgt spid="189">
                                            <p:txEl>
                                              <p:pRg st="7" end="7"/>
                                            </p:txEl>
                                          </p:spTgt>
                                        </p:tgtEl>
                                      </p:cBhvr>
                                    </p:animEffect>
                                  </p:childTnLst>
                                </p:cTn>
                              </p:par>
                            </p:childTnLst>
                          </p:cTn>
                        </p:par>
                        <p:par>
                          <p:cTn id="36" fill="hold">
                            <p:stCondLst>
                              <p:cond delay="11200"/>
                            </p:stCondLst>
                            <p:childTnLst>
                              <p:par>
                                <p:cTn id="37" presetID="10" presetClass="entr" presetSubtype="0" fill="hold" nodeType="afterEffect">
                                  <p:stCondLst>
                                    <p:cond delay="0"/>
                                  </p:stCondLst>
                                  <p:childTnLst>
                                    <p:set>
                                      <p:cBhvr>
                                        <p:cTn id="38" dur="1" fill="hold">
                                          <p:stCondLst>
                                            <p:cond delay="0"/>
                                          </p:stCondLst>
                                        </p:cTn>
                                        <p:tgtEl>
                                          <p:spTgt spid="189">
                                            <p:txEl>
                                              <p:pRg st="8" end="8"/>
                                            </p:txEl>
                                          </p:spTgt>
                                        </p:tgtEl>
                                        <p:attrNameLst>
                                          <p:attrName>style.visibility</p:attrName>
                                        </p:attrNameLst>
                                      </p:cBhvr>
                                      <p:to>
                                        <p:strVal val="visible"/>
                                      </p:to>
                                    </p:set>
                                    <p:animEffect transition="in" filter="fade">
                                      <p:cBhvr>
                                        <p:cTn id="39" dur="1400"/>
                                        <p:tgtEl>
                                          <p:spTgt spid="189">
                                            <p:txEl>
                                              <p:pRg st="8" end="8"/>
                                            </p:txEl>
                                          </p:spTgt>
                                        </p:tgtEl>
                                      </p:cBhvr>
                                    </p:animEffect>
                                  </p:childTnLst>
                                </p:cTn>
                              </p:par>
                            </p:childTnLst>
                          </p:cTn>
                        </p:par>
                        <p:par>
                          <p:cTn id="40" fill="hold">
                            <p:stCondLst>
                              <p:cond delay="12600"/>
                            </p:stCondLst>
                            <p:childTnLst>
                              <p:par>
                                <p:cTn id="41" presetID="10" presetClass="entr" presetSubtype="0" fill="hold" nodeType="afterEffect">
                                  <p:stCondLst>
                                    <p:cond delay="0"/>
                                  </p:stCondLst>
                                  <p:childTnLst>
                                    <p:set>
                                      <p:cBhvr>
                                        <p:cTn id="42" dur="1" fill="hold">
                                          <p:stCondLst>
                                            <p:cond delay="0"/>
                                          </p:stCondLst>
                                        </p:cTn>
                                        <p:tgtEl>
                                          <p:spTgt spid="189">
                                            <p:txEl>
                                              <p:pRg st="9" end="9"/>
                                            </p:txEl>
                                          </p:spTgt>
                                        </p:tgtEl>
                                        <p:attrNameLst>
                                          <p:attrName>style.visibility</p:attrName>
                                        </p:attrNameLst>
                                      </p:cBhvr>
                                      <p:to>
                                        <p:strVal val="visible"/>
                                      </p:to>
                                    </p:set>
                                    <p:animEffect transition="in" filter="fade">
                                      <p:cBhvr>
                                        <p:cTn id="43" dur="1400"/>
                                        <p:tgtEl>
                                          <p:spTgt spid="18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spAutoFit/>
          </a:bodyPr>
          <a:lstStyle/>
          <a:p>
            <a:pPr marL="0" marR="0" lvl="0" indent="0" algn="l" rtl="0">
              <a:spcBef>
                <a:spcPts val="0"/>
              </a:spcBef>
              <a:buClr>
                <a:srgbClr val="5E688B"/>
              </a:buClr>
              <a:buSzPct val="25000"/>
              <a:buFont typeface="Arial"/>
              <a:buNone/>
            </a:pPr>
            <a:r>
              <a:rPr lang="en" sz="4300" b="0" i="0" u="none" strike="noStrike" cap="none" baseline="0">
                <a:solidFill>
                  <a:srgbClr val="FCE5CD"/>
                </a:solidFill>
                <a:latin typeface="Arial"/>
                <a:ea typeface="Arial"/>
                <a:cs typeface="Arial"/>
                <a:sym typeface="Arial"/>
              </a:rPr>
              <a:t>iPad &amp; iPod</a:t>
            </a:r>
          </a:p>
        </p:txBody>
      </p:sp>
      <p:sp>
        <p:nvSpPr>
          <p:cNvPr id="195" name="Shape 195"/>
          <p:cNvSpPr txBox="1">
            <a:spLocks noGrp="1"/>
          </p:cNvSpPr>
          <p:nvPr>
            <p:ph type="body" idx="1"/>
          </p:nvPr>
        </p:nvSpPr>
        <p:spPr>
          <a:xfrm>
            <a:off x="152400" y="1524000"/>
            <a:ext cx="8652899" cy="5238894"/>
          </a:xfrm>
          <a:prstGeom prst="rect">
            <a:avLst/>
          </a:prstGeom>
          <a:noFill/>
          <a:ln>
            <a:noFill/>
          </a:ln>
        </p:spPr>
        <p:txBody>
          <a:bodyPr wrap="square" lIns="91425" tIns="45700" rIns="91425" bIns="45700" anchor="t" anchorCtr="0">
            <a:spAutoFit/>
          </a:bodyPr>
          <a:lstStyle/>
          <a:p>
            <a:pPr marL="365760" marR="0" lvl="0" indent="-289560" algn="l" rtl="0">
              <a:lnSpc>
                <a:spcPct val="150000"/>
              </a:lnSpc>
              <a:spcBef>
                <a:spcPts val="600"/>
              </a:spcBef>
              <a:buClr>
                <a:schemeClr val="accent1"/>
              </a:buClr>
              <a:buSzPct val="80729"/>
              <a:buFont typeface="Arial"/>
              <a:buChar char="•"/>
            </a:pPr>
            <a:r>
              <a:rPr lang="en" sz="3000" b="1" i="0" u="none" strike="noStrike" cap="none" baseline="0" dirty="0">
                <a:solidFill>
                  <a:srgbClr val="000000"/>
                </a:solidFill>
                <a:latin typeface="Arial"/>
                <a:ea typeface="Arial"/>
                <a:cs typeface="Arial"/>
                <a:sym typeface="Arial"/>
              </a:rPr>
              <a:t>VoiceOver</a:t>
            </a:r>
          </a:p>
          <a:p>
            <a:pPr marL="365760" marR="0" lvl="0" indent="-289560" algn="l" rtl="0">
              <a:lnSpc>
                <a:spcPct val="150000"/>
              </a:lnSpc>
              <a:spcBef>
                <a:spcPts val="600"/>
              </a:spcBef>
              <a:buClr>
                <a:schemeClr val="accent1"/>
              </a:buClr>
              <a:buSzPct val="80729"/>
              <a:buFont typeface="Arial"/>
              <a:buChar char="•"/>
            </a:pPr>
            <a:r>
              <a:rPr lang="en" sz="3000" b="1" i="0" u="none" strike="noStrike" cap="none" baseline="0" dirty="0">
                <a:solidFill>
                  <a:srgbClr val="000000"/>
                </a:solidFill>
                <a:latin typeface="Arial"/>
                <a:ea typeface="Arial"/>
                <a:cs typeface="Arial"/>
                <a:sym typeface="Arial"/>
              </a:rPr>
              <a:t>Zoom</a:t>
            </a:r>
          </a:p>
          <a:p>
            <a:pPr marL="365760" marR="0" lvl="0" indent="-289560" algn="l" rtl="0">
              <a:lnSpc>
                <a:spcPct val="150000"/>
              </a:lnSpc>
              <a:spcBef>
                <a:spcPts val="600"/>
              </a:spcBef>
              <a:buClr>
                <a:schemeClr val="accent1"/>
              </a:buClr>
              <a:buSzPct val="80729"/>
              <a:buFont typeface="Arial"/>
              <a:buChar char="•"/>
            </a:pPr>
            <a:r>
              <a:rPr lang="en" sz="3000" b="1" i="0" u="none" strike="noStrike" cap="none" baseline="0" dirty="0">
                <a:solidFill>
                  <a:srgbClr val="000000"/>
                </a:solidFill>
                <a:latin typeface="Arial"/>
                <a:ea typeface="Arial"/>
                <a:cs typeface="Arial"/>
                <a:sym typeface="Arial"/>
              </a:rPr>
              <a:t>Contrast and brightness</a:t>
            </a:r>
          </a:p>
          <a:p>
            <a:pPr marL="365760" marR="0" lvl="0" indent="-289560" algn="l" rtl="0">
              <a:lnSpc>
                <a:spcPct val="150000"/>
              </a:lnSpc>
              <a:spcBef>
                <a:spcPts val="600"/>
              </a:spcBef>
              <a:buClr>
                <a:schemeClr val="accent1"/>
              </a:buClr>
              <a:buSzPct val="80729"/>
              <a:buFont typeface="Arial"/>
              <a:buChar char="•"/>
            </a:pPr>
            <a:r>
              <a:rPr lang="en" sz="3000" b="1" i="0" u="none" strike="noStrike" cap="none" baseline="0" dirty="0">
                <a:solidFill>
                  <a:srgbClr val="000000"/>
                </a:solidFill>
                <a:latin typeface="Arial"/>
                <a:ea typeface="Arial"/>
                <a:cs typeface="Arial"/>
                <a:sym typeface="Arial"/>
              </a:rPr>
              <a:t>Apps – accessible apps for reading</a:t>
            </a:r>
          </a:p>
          <a:p>
            <a:pPr marL="365760" marR="0" lvl="0" indent="-289560" algn="l" rtl="0">
              <a:lnSpc>
                <a:spcPct val="150000"/>
              </a:lnSpc>
              <a:spcBef>
                <a:spcPts val="600"/>
              </a:spcBef>
              <a:buClr>
                <a:schemeClr val="accent1"/>
              </a:buClr>
              <a:buSzPct val="80729"/>
              <a:buFont typeface="Arial"/>
              <a:buChar char="•"/>
            </a:pPr>
            <a:r>
              <a:rPr lang="en" sz="3000" b="1" i="0" u="none" strike="noStrike" cap="none" baseline="0" dirty="0">
                <a:solidFill>
                  <a:srgbClr val="000000"/>
                </a:solidFill>
                <a:latin typeface="Arial"/>
                <a:ea typeface="Arial"/>
                <a:cs typeface="Arial"/>
                <a:sym typeface="Arial"/>
              </a:rPr>
              <a:t>3</a:t>
            </a:r>
            <a:r>
              <a:rPr lang="en" sz="3000" b="1" i="0" u="none" strike="noStrike" cap="none" baseline="30000" dirty="0">
                <a:solidFill>
                  <a:srgbClr val="000000"/>
                </a:solidFill>
                <a:latin typeface="Arial"/>
                <a:ea typeface="Arial"/>
                <a:cs typeface="Arial"/>
                <a:sym typeface="Arial"/>
              </a:rPr>
              <a:t>rd</a:t>
            </a:r>
            <a:r>
              <a:rPr lang="en" sz="3000" b="1" i="0" u="none" strike="noStrike" cap="none" baseline="0" dirty="0">
                <a:solidFill>
                  <a:srgbClr val="000000"/>
                </a:solidFill>
                <a:latin typeface="Arial"/>
                <a:ea typeface="Arial"/>
                <a:cs typeface="Arial"/>
                <a:sym typeface="Arial"/>
              </a:rPr>
              <a:t> party apps not required to be accessible by VoiceOver</a:t>
            </a:r>
          </a:p>
          <a:p>
            <a:pPr marL="365760" marR="0" lvl="0" indent="-289560" algn="l" rtl="0">
              <a:lnSpc>
                <a:spcPct val="150000"/>
              </a:lnSpc>
              <a:spcBef>
                <a:spcPts val="600"/>
              </a:spcBef>
              <a:buClr>
                <a:schemeClr val="accent1"/>
              </a:buClr>
              <a:buSzPct val="80729"/>
              <a:buFont typeface="Arial"/>
              <a:buChar char="•"/>
            </a:pPr>
            <a:r>
              <a:rPr lang="en" sz="3000" b="1" i="0" u="none" strike="noStrike" cap="none" baseline="0" dirty="0">
                <a:solidFill>
                  <a:srgbClr val="000000"/>
                </a:solidFill>
                <a:latin typeface="Arial"/>
                <a:ea typeface="Arial"/>
                <a:cs typeface="Arial"/>
                <a:sym typeface="Arial"/>
              </a:rPr>
              <a:t>Bluetooth braille display</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5">
                                            <p:txEl>
                                              <p:pRg st="0" end="0"/>
                                            </p:txEl>
                                          </p:spTgt>
                                        </p:tgtEl>
                                        <p:attrNameLst>
                                          <p:attrName>style.visibility</p:attrName>
                                        </p:attrNameLst>
                                      </p:cBhvr>
                                      <p:to>
                                        <p:strVal val="visible"/>
                                      </p:to>
                                    </p:set>
                                    <p:animEffect transition="in" filter="fade">
                                      <p:cBhvr>
                                        <p:cTn id="7" dur="1400"/>
                                        <p:tgtEl>
                                          <p:spTgt spid="195">
                                            <p:txEl>
                                              <p:pRg st="0" end="0"/>
                                            </p:txEl>
                                          </p:spTgt>
                                        </p:tgtEl>
                                      </p:cBhvr>
                                    </p:animEffect>
                                  </p:childTnLst>
                                </p:cTn>
                              </p:par>
                            </p:childTnLst>
                          </p:cTn>
                        </p:par>
                        <p:par>
                          <p:cTn id="8" fill="hold">
                            <p:stCondLst>
                              <p:cond delay="1400"/>
                            </p:stCondLst>
                            <p:childTnLst>
                              <p:par>
                                <p:cTn id="9" presetID="10" presetClass="entr" presetSubtype="0" fill="hold" nodeType="afterEffect">
                                  <p:stCondLst>
                                    <p:cond delay="0"/>
                                  </p:stCondLst>
                                  <p:childTnLst>
                                    <p:set>
                                      <p:cBhvr>
                                        <p:cTn id="10" dur="1" fill="hold">
                                          <p:stCondLst>
                                            <p:cond delay="0"/>
                                          </p:stCondLst>
                                        </p:cTn>
                                        <p:tgtEl>
                                          <p:spTgt spid="195">
                                            <p:txEl>
                                              <p:pRg st="1" end="1"/>
                                            </p:txEl>
                                          </p:spTgt>
                                        </p:tgtEl>
                                        <p:attrNameLst>
                                          <p:attrName>style.visibility</p:attrName>
                                        </p:attrNameLst>
                                      </p:cBhvr>
                                      <p:to>
                                        <p:strVal val="visible"/>
                                      </p:to>
                                    </p:set>
                                    <p:animEffect transition="in" filter="fade">
                                      <p:cBhvr>
                                        <p:cTn id="11" dur="1400"/>
                                        <p:tgtEl>
                                          <p:spTgt spid="195">
                                            <p:txEl>
                                              <p:pRg st="1" end="1"/>
                                            </p:txEl>
                                          </p:spTgt>
                                        </p:tgtEl>
                                      </p:cBhvr>
                                    </p:animEffect>
                                  </p:childTnLst>
                                </p:cTn>
                              </p:par>
                            </p:childTnLst>
                          </p:cTn>
                        </p:par>
                        <p:par>
                          <p:cTn id="12" fill="hold">
                            <p:stCondLst>
                              <p:cond delay="2800"/>
                            </p:stCondLst>
                            <p:childTnLst>
                              <p:par>
                                <p:cTn id="13" presetID="10" presetClass="entr" presetSubtype="0" fill="hold" nodeType="afterEffect">
                                  <p:stCondLst>
                                    <p:cond delay="0"/>
                                  </p:stCondLst>
                                  <p:childTnLst>
                                    <p:set>
                                      <p:cBhvr>
                                        <p:cTn id="14" dur="1" fill="hold">
                                          <p:stCondLst>
                                            <p:cond delay="0"/>
                                          </p:stCondLst>
                                        </p:cTn>
                                        <p:tgtEl>
                                          <p:spTgt spid="195">
                                            <p:txEl>
                                              <p:pRg st="2" end="2"/>
                                            </p:txEl>
                                          </p:spTgt>
                                        </p:tgtEl>
                                        <p:attrNameLst>
                                          <p:attrName>style.visibility</p:attrName>
                                        </p:attrNameLst>
                                      </p:cBhvr>
                                      <p:to>
                                        <p:strVal val="visible"/>
                                      </p:to>
                                    </p:set>
                                    <p:animEffect transition="in" filter="fade">
                                      <p:cBhvr>
                                        <p:cTn id="15" dur="1400"/>
                                        <p:tgtEl>
                                          <p:spTgt spid="195">
                                            <p:txEl>
                                              <p:pRg st="2" end="2"/>
                                            </p:txEl>
                                          </p:spTgt>
                                        </p:tgtEl>
                                      </p:cBhvr>
                                    </p:animEffect>
                                  </p:childTnLst>
                                </p:cTn>
                              </p:par>
                            </p:childTnLst>
                          </p:cTn>
                        </p:par>
                        <p:par>
                          <p:cTn id="16" fill="hold">
                            <p:stCondLst>
                              <p:cond delay="4200"/>
                            </p:stCondLst>
                            <p:childTnLst>
                              <p:par>
                                <p:cTn id="17" presetID="10" presetClass="entr" presetSubtype="0" fill="hold" nodeType="afterEffect">
                                  <p:stCondLst>
                                    <p:cond delay="0"/>
                                  </p:stCondLst>
                                  <p:childTnLst>
                                    <p:set>
                                      <p:cBhvr>
                                        <p:cTn id="18" dur="1" fill="hold">
                                          <p:stCondLst>
                                            <p:cond delay="0"/>
                                          </p:stCondLst>
                                        </p:cTn>
                                        <p:tgtEl>
                                          <p:spTgt spid="195">
                                            <p:txEl>
                                              <p:pRg st="3" end="3"/>
                                            </p:txEl>
                                          </p:spTgt>
                                        </p:tgtEl>
                                        <p:attrNameLst>
                                          <p:attrName>style.visibility</p:attrName>
                                        </p:attrNameLst>
                                      </p:cBhvr>
                                      <p:to>
                                        <p:strVal val="visible"/>
                                      </p:to>
                                    </p:set>
                                    <p:animEffect transition="in" filter="fade">
                                      <p:cBhvr>
                                        <p:cTn id="19" dur="1400"/>
                                        <p:tgtEl>
                                          <p:spTgt spid="195">
                                            <p:txEl>
                                              <p:pRg st="3" end="3"/>
                                            </p:txEl>
                                          </p:spTgt>
                                        </p:tgtEl>
                                      </p:cBhvr>
                                    </p:animEffect>
                                  </p:childTnLst>
                                </p:cTn>
                              </p:par>
                            </p:childTnLst>
                          </p:cTn>
                        </p:par>
                        <p:par>
                          <p:cTn id="20" fill="hold">
                            <p:stCondLst>
                              <p:cond delay="5600"/>
                            </p:stCondLst>
                            <p:childTnLst>
                              <p:par>
                                <p:cTn id="21" presetID="10" presetClass="entr" presetSubtype="0" fill="hold" nodeType="afterEffect">
                                  <p:stCondLst>
                                    <p:cond delay="0"/>
                                  </p:stCondLst>
                                  <p:childTnLst>
                                    <p:set>
                                      <p:cBhvr>
                                        <p:cTn id="22" dur="1" fill="hold">
                                          <p:stCondLst>
                                            <p:cond delay="0"/>
                                          </p:stCondLst>
                                        </p:cTn>
                                        <p:tgtEl>
                                          <p:spTgt spid="195">
                                            <p:txEl>
                                              <p:pRg st="4" end="4"/>
                                            </p:txEl>
                                          </p:spTgt>
                                        </p:tgtEl>
                                        <p:attrNameLst>
                                          <p:attrName>style.visibility</p:attrName>
                                        </p:attrNameLst>
                                      </p:cBhvr>
                                      <p:to>
                                        <p:strVal val="visible"/>
                                      </p:to>
                                    </p:set>
                                    <p:animEffect transition="in" filter="fade">
                                      <p:cBhvr>
                                        <p:cTn id="23" dur="1400"/>
                                        <p:tgtEl>
                                          <p:spTgt spid="195">
                                            <p:txEl>
                                              <p:pRg st="4" end="4"/>
                                            </p:txEl>
                                          </p:spTgt>
                                        </p:tgtEl>
                                      </p:cBhvr>
                                    </p:animEffect>
                                  </p:childTnLst>
                                </p:cTn>
                              </p:par>
                            </p:childTnLst>
                          </p:cTn>
                        </p:par>
                        <p:par>
                          <p:cTn id="24" fill="hold">
                            <p:stCondLst>
                              <p:cond delay="7000"/>
                            </p:stCondLst>
                            <p:childTnLst>
                              <p:par>
                                <p:cTn id="25" presetID="10" presetClass="entr" presetSubtype="0" fill="hold" nodeType="afterEffect">
                                  <p:stCondLst>
                                    <p:cond delay="0"/>
                                  </p:stCondLst>
                                  <p:childTnLst>
                                    <p:set>
                                      <p:cBhvr>
                                        <p:cTn id="26" dur="1" fill="hold">
                                          <p:stCondLst>
                                            <p:cond delay="0"/>
                                          </p:stCondLst>
                                        </p:cTn>
                                        <p:tgtEl>
                                          <p:spTgt spid="195">
                                            <p:txEl>
                                              <p:pRg st="5" end="5"/>
                                            </p:txEl>
                                          </p:spTgt>
                                        </p:tgtEl>
                                        <p:attrNameLst>
                                          <p:attrName>style.visibility</p:attrName>
                                        </p:attrNameLst>
                                      </p:cBhvr>
                                      <p:to>
                                        <p:strVal val="visible"/>
                                      </p:to>
                                    </p:set>
                                    <p:animEffect transition="in" filter="fade">
                                      <p:cBhvr>
                                        <p:cTn id="27" dur="1400"/>
                                        <p:tgtEl>
                                          <p:spTgt spid="1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spAutoFit/>
          </a:bodyPr>
          <a:lstStyle/>
          <a:p>
            <a:pPr marL="0" marR="0" lvl="0" indent="0" algn="l" rtl="0">
              <a:spcBef>
                <a:spcPts val="0"/>
              </a:spcBef>
              <a:buClr>
                <a:srgbClr val="5E688B"/>
              </a:buClr>
              <a:buSzPct val="25000"/>
              <a:buFont typeface="Arial"/>
              <a:buNone/>
            </a:pPr>
            <a:r>
              <a:rPr lang="en" sz="4300" b="0" i="0" u="none" strike="noStrike" cap="none" baseline="0">
                <a:solidFill>
                  <a:srgbClr val="FCE5CD"/>
                </a:solidFill>
                <a:latin typeface="Arial"/>
                <a:ea typeface="Arial"/>
                <a:cs typeface="Arial"/>
                <a:sym typeface="Arial"/>
              </a:rPr>
              <a:t>Apps</a:t>
            </a:r>
          </a:p>
        </p:txBody>
      </p:sp>
      <p:sp>
        <p:nvSpPr>
          <p:cNvPr id="201" name="Shape 201"/>
          <p:cNvSpPr txBox="1">
            <a:spLocks noGrp="1"/>
          </p:cNvSpPr>
          <p:nvPr>
            <p:ph type="body" idx="1"/>
          </p:nvPr>
        </p:nvSpPr>
        <p:spPr>
          <a:xfrm>
            <a:off x="1438248" y="1751225"/>
            <a:ext cx="7610999" cy="4308831"/>
          </a:xfrm>
          <a:prstGeom prst="rect">
            <a:avLst/>
          </a:prstGeom>
          <a:noFill/>
          <a:ln>
            <a:noFill/>
          </a:ln>
        </p:spPr>
        <p:txBody>
          <a:bodyPr lIns="91425" tIns="45700" rIns="91425" bIns="45700" anchor="t" anchorCtr="0">
            <a:spAutoFit/>
          </a:bodyPr>
          <a:lstStyle/>
          <a:p>
            <a:pPr marR="0" lvl="0" algn="l" rtl="0">
              <a:lnSpc>
                <a:spcPct val="100000"/>
              </a:lnSpc>
              <a:spcBef>
                <a:spcPts val="600"/>
              </a:spcBef>
              <a:buNone/>
            </a:pPr>
            <a:r>
              <a:rPr lang="en" sz="3600" b="1" i="0" u="none" strike="noStrike" cap="none" baseline="0" dirty="0">
                <a:solidFill>
                  <a:schemeClr val="dk1"/>
                </a:solidFill>
                <a:latin typeface="Arial"/>
                <a:ea typeface="Arial"/>
                <a:cs typeface="Arial"/>
                <a:sym typeface="Arial"/>
              </a:rPr>
              <a:t>i</a:t>
            </a:r>
            <a:r>
              <a:rPr lang="en" sz="3600" b="1" i="0" u="none" strike="noStrike" cap="none" baseline="0" dirty="0">
                <a:solidFill>
                  <a:srgbClr val="000000"/>
                </a:solidFill>
                <a:latin typeface="Arial"/>
                <a:ea typeface="Arial"/>
                <a:cs typeface="Arial"/>
                <a:sym typeface="Arial"/>
              </a:rPr>
              <a:t>Books for iOS </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Compatible with VoiceOver &amp; Zoom</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In app font adjustment</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Audio Descriptions of pictures*</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Bookmark</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Search word or page number</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Only available iOS</a:t>
            </a:r>
          </a:p>
          <a:p>
            <a:endParaRPr dirty="0"/>
          </a:p>
          <a:p>
            <a:endParaRPr dirty="0"/>
          </a:p>
        </p:txBody>
      </p:sp>
      <p:sp>
        <p:nvSpPr>
          <p:cNvPr id="202" name="Shape 202"/>
          <p:cNvSpPr/>
          <p:nvPr/>
        </p:nvSpPr>
        <p:spPr>
          <a:xfrm>
            <a:off x="178975" y="1751225"/>
            <a:ext cx="1109155" cy="1212333"/>
          </a:xfrm>
          <a:prstGeom prst="rect">
            <a:avLst/>
          </a:prstGeom>
          <a:blipFill>
            <a:blip r:embed="rId3"/>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2"/>
                                        </p:tgtEl>
                                        <p:attrNameLst>
                                          <p:attrName>style.visibility</p:attrName>
                                        </p:attrNameLst>
                                      </p:cBhvr>
                                      <p:to>
                                        <p:strVal val="visible"/>
                                      </p:to>
                                    </p:set>
                                    <p:animEffect transition="in" filter="fade">
                                      <p:cBhvr>
                                        <p:cTn id="7" dur="1000"/>
                                        <p:tgtEl>
                                          <p:spTgt spid="202"/>
                                        </p:tgtEl>
                                      </p:cBhvr>
                                    </p:animEffect>
                                  </p:childTnLst>
                                </p:cTn>
                              </p:par>
                              <p:par>
                                <p:cTn id="8" presetID="10" presetClass="entr" presetSubtype="0" fill="hold" nodeType="withEffect">
                                  <p:stCondLst>
                                    <p:cond delay="0"/>
                                  </p:stCondLst>
                                  <p:childTnLst>
                                    <p:set>
                                      <p:cBhvr>
                                        <p:cTn id="9" dur="1" fill="hold">
                                          <p:stCondLst>
                                            <p:cond delay="0"/>
                                          </p:stCondLst>
                                        </p:cTn>
                                        <p:tgtEl>
                                          <p:spTgt spid="201"/>
                                        </p:tgtEl>
                                        <p:attrNameLst>
                                          <p:attrName>style.visibility</p:attrName>
                                        </p:attrNameLst>
                                      </p:cBhvr>
                                      <p:to>
                                        <p:strVal val="visible"/>
                                      </p:to>
                                    </p:set>
                                    <p:animEffect transition="in" filter="fade">
                                      <p:cBhvr>
                                        <p:cTn id="10" dur="120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sz="4300" b="0">
                <a:solidFill>
                  <a:srgbClr val="FCE5CD"/>
                </a:solidFill>
                <a:latin typeface="Arial"/>
                <a:ea typeface="Arial"/>
                <a:cs typeface="Arial"/>
                <a:sym typeface="Arial"/>
              </a:rPr>
              <a:t>Apps cont … </a:t>
            </a:r>
          </a:p>
        </p:txBody>
      </p:sp>
      <p:sp>
        <p:nvSpPr>
          <p:cNvPr id="208" name="Shape 208"/>
          <p:cNvSpPr txBox="1">
            <a:spLocks noGrp="1"/>
          </p:cNvSpPr>
          <p:nvPr>
            <p:ph type="body" idx="1"/>
          </p:nvPr>
        </p:nvSpPr>
        <p:spPr>
          <a:xfrm>
            <a:off x="1717806" y="1815100"/>
            <a:ext cx="6924599" cy="5539938"/>
          </a:xfrm>
          <a:prstGeom prst="rect">
            <a:avLst/>
          </a:prstGeom>
          <a:noFill/>
          <a:ln>
            <a:noFill/>
          </a:ln>
        </p:spPr>
        <p:txBody>
          <a:bodyPr lIns="91425" tIns="45700" rIns="91425" bIns="45700" anchor="t" anchorCtr="0">
            <a:spAutoFit/>
          </a:bodyPr>
          <a:lstStyle/>
          <a:p>
            <a:pPr marR="0" lvl="0" algn="l" rtl="0">
              <a:lnSpc>
                <a:spcPct val="100000"/>
              </a:lnSpc>
              <a:spcBef>
                <a:spcPts val="600"/>
              </a:spcBef>
              <a:buNone/>
            </a:pPr>
            <a:r>
              <a:rPr lang="en" sz="3200" b="1" i="0" u="none" strike="noStrike" cap="none" baseline="0" dirty="0">
                <a:solidFill>
                  <a:schemeClr val="dk1"/>
                </a:solidFill>
                <a:latin typeface="Arial"/>
                <a:ea typeface="Arial"/>
                <a:cs typeface="Arial"/>
                <a:sym typeface="Arial"/>
              </a:rPr>
              <a:t>Learning Ally (RFB&amp;D)</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chemeClr val="dk1"/>
                </a:solidFill>
                <a:latin typeface="Arial"/>
                <a:ea typeface="Arial"/>
                <a:cs typeface="Arial"/>
                <a:sym typeface="Arial"/>
              </a:rPr>
              <a:t>Must be a member</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chemeClr val="dk1"/>
                </a:solidFill>
                <a:latin typeface="Arial"/>
                <a:ea typeface="Arial"/>
                <a:cs typeface="Arial"/>
                <a:sym typeface="Arial"/>
              </a:rPr>
              <a:t>Compatible with VoiceOver</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chemeClr val="dk1"/>
                </a:solidFill>
                <a:latin typeface="Arial"/>
                <a:ea typeface="Arial"/>
                <a:cs typeface="Arial"/>
                <a:sym typeface="Arial"/>
              </a:rPr>
              <a:t>DAISY titles only </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chemeClr val="dk1"/>
                </a:solidFill>
                <a:latin typeface="Arial"/>
                <a:ea typeface="Arial"/>
                <a:cs typeface="Arial"/>
                <a:sym typeface="Arial"/>
              </a:rPr>
              <a:t>Easy browsing</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chemeClr val="dk1"/>
                </a:solidFill>
                <a:latin typeface="Arial"/>
                <a:ea typeface="Arial"/>
                <a:cs typeface="Arial"/>
                <a:sym typeface="Arial"/>
              </a:rPr>
              <a:t>No in app font adjustment?</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chemeClr val="dk1"/>
                </a:solidFill>
                <a:latin typeface="Arial"/>
                <a:ea typeface="Arial"/>
                <a:cs typeface="Arial"/>
                <a:sym typeface="Arial"/>
              </a:rPr>
              <a:t>Page and chapter navigation</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chemeClr val="dk1"/>
                </a:solidFill>
                <a:latin typeface="Arial"/>
                <a:ea typeface="Arial"/>
                <a:cs typeface="Arial"/>
                <a:sym typeface="Arial"/>
              </a:rPr>
              <a:t>Bookmark</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chemeClr val="dk1"/>
                </a:solidFill>
                <a:latin typeface="Arial"/>
                <a:ea typeface="Arial"/>
                <a:cs typeface="Arial"/>
                <a:sym typeface="Arial"/>
              </a:rPr>
              <a:t>Only available iOS</a:t>
            </a:r>
          </a:p>
          <a:p>
            <a:endParaRPr dirty="0"/>
          </a:p>
          <a:p>
            <a:endParaRPr dirty="0"/>
          </a:p>
          <a:p>
            <a:endParaRPr dirty="0"/>
          </a:p>
        </p:txBody>
      </p:sp>
      <p:sp>
        <p:nvSpPr>
          <p:cNvPr id="209" name="Shape 209"/>
          <p:cNvSpPr/>
          <p:nvPr/>
        </p:nvSpPr>
        <p:spPr>
          <a:xfrm>
            <a:off x="289587" y="1815100"/>
            <a:ext cx="1266824" cy="1266824"/>
          </a:xfrm>
          <a:prstGeom prst="rect">
            <a:avLst/>
          </a:prstGeom>
          <a:blipFill>
            <a:blip r:embed="rId3"/>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9"/>
                                        </p:tgtEl>
                                        <p:attrNameLst>
                                          <p:attrName>style.visibility</p:attrName>
                                        </p:attrNameLst>
                                      </p:cBhvr>
                                      <p:to>
                                        <p:strVal val="visible"/>
                                      </p:to>
                                    </p:set>
                                    <p:animEffect transition="in" filter="fade">
                                      <p:cBhvr>
                                        <p:cTn id="7" dur="1000"/>
                                        <p:tgtEl>
                                          <p:spTgt spid="209"/>
                                        </p:tgtEl>
                                      </p:cBhvr>
                                    </p:animEffect>
                                  </p:childTnLst>
                                </p:cTn>
                              </p:par>
                              <p:par>
                                <p:cTn id="8" presetID="10" presetClass="entr" presetSubtype="0" fill="hold" nodeType="withEffect">
                                  <p:stCondLst>
                                    <p:cond delay="0"/>
                                  </p:stCondLst>
                                  <p:childTnLst>
                                    <p:set>
                                      <p:cBhvr>
                                        <p:cTn id="9" dur="1" fill="hold">
                                          <p:stCondLst>
                                            <p:cond delay="0"/>
                                          </p:stCondLst>
                                        </p:cTn>
                                        <p:tgtEl>
                                          <p:spTgt spid="208"/>
                                        </p:tgtEl>
                                        <p:attrNameLst>
                                          <p:attrName>style.visibility</p:attrName>
                                        </p:attrNameLst>
                                      </p:cBhvr>
                                      <p:to>
                                        <p:strVal val="visible"/>
                                      </p:to>
                                    </p:set>
                                    <p:animEffect transition="in" filter="fade">
                                      <p:cBhvr>
                                        <p:cTn id="10" dur="100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sz="4300" b="0">
                <a:solidFill>
                  <a:srgbClr val="FCE5CD"/>
                </a:solidFill>
                <a:latin typeface="Arial"/>
                <a:ea typeface="Arial"/>
                <a:cs typeface="Arial"/>
                <a:sym typeface="Arial"/>
              </a:rPr>
              <a:t>Apps cont … </a:t>
            </a:r>
          </a:p>
        </p:txBody>
      </p:sp>
      <p:sp>
        <p:nvSpPr>
          <p:cNvPr id="215" name="Shape 215"/>
          <p:cNvSpPr txBox="1">
            <a:spLocks noGrp="1"/>
          </p:cNvSpPr>
          <p:nvPr>
            <p:ph type="body" idx="1"/>
          </p:nvPr>
        </p:nvSpPr>
        <p:spPr>
          <a:xfrm>
            <a:off x="1595550" y="1596584"/>
            <a:ext cx="7284300" cy="5232161"/>
          </a:xfrm>
          <a:prstGeom prst="rect">
            <a:avLst/>
          </a:prstGeom>
          <a:noFill/>
          <a:ln>
            <a:noFill/>
          </a:ln>
        </p:spPr>
        <p:txBody>
          <a:bodyPr lIns="91425" tIns="45700" rIns="91425" bIns="45700" anchor="t" anchorCtr="0">
            <a:spAutoFit/>
          </a:bodyPr>
          <a:lstStyle/>
          <a:p>
            <a:pPr marR="0" lvl="0" algn="l" rtl="0">
              <a:lnSpc>
                <a:spcPct val="100000"/>
              </a:lnSpc>
              <a:spcBef>
                <a:spcPts val="600"/>
              </a:spcBef>
              <a:buNone/>
            </a:pPr>
            <a:r>
              <a:rPr lang="en" sz="3600" b="1" i="0" u="none" strike="noStrike" cap="none" baseline="0" dirty="0">
                <a:solidFill>
                  <a:srgbClr val="000000"/>
                </a:solidFill>
                <a:latin typeface="Arial"/>
                <a:ea typeface="Arial"/>
                <a:cs typeface="Arial"/>
                <a:sym typeface="Arial"/>
              </a:rPr>
              <a:t>Read2Go</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Direct access from Bookshare – member access</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Import other downloads</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HTML, text, and DAISY titles</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In app highlighting, text colors and type sizes</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Ease of navigation </a:t>
            </a:r>
          </a:p>
          <a:p>
            <a:pPr marL="640080" marR="0" lvl="1" indent="-246380" algn="l" rtl="0">
              <a:lnSpc>
                <a:spcPct val="100000"/>
              </a:lnSpc>
              <a:spcBef>
                <a:spcPts val="550"/>
              </a:spcBef>
              <a:buClr>
                <a:schemeClr val="accent1"/>
              </a:buClr>
              <a:buSzPct val="80555"/>
              <a:buFont typeface="Arial"/>
              <a:buChar char="•"/>
            </a:pPr>
            <a:r>
              <a:rPr lang="en" sz="3000" b="1" i="0" u="none" strike="noStrike" cap="none" baseline="0" dirty="0">
                <a:solidFill>
                  <a:srgbClr val="000000"/>
                </a:solidFill>
                <a:latin typeface="Arial"/>
                <a:ea typeface="Arial"/>
                <a:cs typeface="Arial"/>
                <a:sym typeface="Arial"/>
              </a:rPr>
              <a:t>Only iOS </a:t>
            </a:r>
          </a:p>
          <a:p>
            <a:endParaRPr dirty="0"/>
          </a:p>
          <a:p>
            <a:endParaRPr dirty="0"/>
          </a:p>
        </p:txBody>
      </p:sp>
      <p:sp>
        <p:nvSpPr>
          <p:cNvPr id="216" name="Shape 216"/>
          <p:cNvSpPr/>
          <p:nvPr/>
        </p:nvSpPr>
        <p:spPr>
          <a:xfrm>
            <a:off x="228599" y="1677775"/>
            <a:ext cx="1219200" cy="1219200"/>
          </a:xfrm>
          <a:prstGeom prst="rect">
            <a:avLst/>
          </a:prstGeom>
          <a:blipFill>
            <a:blip r:embed="rId3"/>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6"/>
                                        </p:tgtEl>
                                        <p:attrNameLst>
                                          <p:attrName>style.visibility</p:attrName>
                                        </p:attrNameLst>
                                      </p:cBhvr>
                                      <p:to>
                                        <p:strVal val="visible"/>
                                      </p:to>
                                    </p:set>
                                    <p:animEffect transition="in" filter="fade">
                                      <p:cBhvr>
                                        <p:cTn id="7" dur="1000"/>
                                        <p:tgtEl>
                                          <p:spTgt spid="216"/>
                                        </p:tgtEl>
                                      </p:cBhvr>
                                    </p:animEffect>
                                  </p:childTnLst>
                                </p:cTn>
                              </p:par>
                              <p:par>
                                <p:cTn id="8" presetID="10" presetClass="entr" presetSubtype="0" fill="hold" nodeType="withEffect">
                                  <p:stCondLst>
                                    <p:cond delay="0"/>
                                  </p:stCondLst>
                                  <p:childTnLst>
                                    <p:set>
                                      <p:cBhvr>
                                        <p:cTn id="9" dur="1" fill="hold">
                                          <p:stCondLst>
                                            <p:cond delay="0"/>
                                          </p:stCondLst>
                                        </p:cTn>
                                        <p:tgtEl>
                                          <p:spTgt spid="215"/>
                                        </p:tgtEl>
                                        <p:attrNameLst>
                                          <p:attrName>style.visibility</p:attrName>
                                        </p:attrNameLst>
                                      </p:cBhvr>
                                      <p:to>
                                        <p:strVal val="visible"/>
                                      </p:to>
                                    </p:set>
                                    <p:animEffect transition="in" filter="fade">
                                      <p:cBhvr>
                                        <p:cTn id="10" dur="1000"/>
                                        <p:tgtEl>
                                          <p:spTgt spid="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spAutoFit/>
          </a:bodyPr>
          <a:lstStyle/>
          <a:p>
            <a:pPr marL="0" marR="0" lvl="0" indent="0" algn="l" rtl="0">
              <a:spcBef>
                <a:spcPts val="0"/>
              </a:spcBef>
              <a:buClr>
                <a:srgbClr val="5E688B"/>
              </a:buClr>
              <a:buSzPct val="25000"/>
              <a:buFont typeface="Arial"/>
              <a:buNone/>
            </a:pPr>
            <a:r>
              <a:rPr lang="en" sz="4300" b="0" i="0" u="none" strike="noStrike" cap="none" baseline="0">
                <a:solidFill>
                  <a:srgbClr val="FCE5CD"/>
                </a:solidFill>
                <a:latin typeface="Arial"/>
                <a:ea typeface="Arial"/>
                <a:cs typeface="Arial"/>
                <a:sym typeface="Arial"/>
              </a:rPr>
              <a:t>Apps cont … </a:t>
            </a:r>
          </a:p>
        </p:txBody>
      </p:sp>
      <p:sp>
        <p:nvSpPr>
          <p:cNvPr id="222" name="Shape 222"/>
          <p:cNvSpPr txBox="1"/>
          <p:nvPr/>
        </p:nvSpPr>
        <p:spPr>
          <a:xfrm>
            <a:off x="1379852" y="1531525"/>
            <a:ext cx="7591200" cy="3161399"/>
          </a:xfrm>
          <a:prstGeom prst="rect">
            <a:avLst/>
          </a:prstGeom>
          <a:noFill/>
          <a:ln>
            <a:noFill/>
          </a:ln>
        </p:spPr>
        <p:txBody>
          <a:bodyPr lIns="91425" tIns="45700" rIns="91425" bIns="45700" anchor="t" anchorCtr="0">
            <a:spAutoFit/>
          </a:bodyPr>
          <a:lstStyle/>
          <a:p>
            <a:pPr marR="0" lvl="0" algn="l" rtl="0">
              <a:lnSpc>
                <a:spcPct val="100000"/>
              </a:lnSpc>
              <a:spcBef>
                <a:spcPts val="600"/>
              </a:spcBef>
              <a:spcAft>
                <a:spcPts val="0"/>
              </a:spcAft>
              <a:buNone/>
            </a:pPr>
            <a:r>
              <a:rPr lang="en" sz="2600" b="1" i="0" u="none" strike="noStrike" cap="none" baseline="0" dirty="0">
                <a:latin typeface="Arial"/>
                <a:ea typeface="Arial"/>
                <a:cs typeface="Arial"/>
                <a:sym typeface="Arial"/>
              </a:rPr>
              <a:t>Blio</a:t>
            </a:r>
          </a:p>
          <a:p>
            <a:pPr marL="640080" marR="0" lvl="1" indent="-246380" algn="l" rtl="0">
              <a:lnSpc>
                <a:spcPct val="100000"/>
              </a:lnSpc>
              <a:spcBef>
                <a:spcPts val="550"/>
              </a:spcBef>
              <a:spcAft>
                <a:spcPts val="0"/>
              </a:spcAft>
              <a:buClr>
                <a:schemeClr val="accent1"/>
              </a:buClr>
              <a:buSzPct val="100694"/>
              <a:buFont typeface="Arial"/>
              <a:buChar char="•"/>
            </a:pPr>
            <a:r>
              <a:rPr lang="en" sz="2400" b="1" i="0" u="none" strike="noStrike" cap="none" baseline="0" dirty="0">
                <a:latin typeface="Arial"/>
                <a:ea typeface="Arial"/>
                <a:cs typeface="Arial"/>
                <a:sym typeface="Arial"/>
              </a:rPr>
              <a:t>Windows, iOS and Android</a:t>
            </a:r>
          </a:p>
          <a:p>
            <a:pPr marL="640080" marR="0" lvl="1" indent="-246380" algn="l" rtl="0">
              <a:lnSpc>
                <a:spcPct val="100000"/>
              </a:lnSpc>
              <a:spcBef>
                <a:spcPts val="550"/>
              </a:spcBef>
              <a:spcAft>
                <a:spcPts val="0"/>
              </a:spcAft>
              <a:buClr>
                <a:schemeClr val="accent1"/>
              </a:buClr>
              <a:buSzPct val="100694"/>
              <a:buFont typeface="Arial"/>
              <a:buChar char="•"/>
            </a:pPr>
            <a:r>
              <a:rPr lang="en" sz="2400" b="1" i="0" u="none" strike="noStrike" cap="none" baseline="0" dirty="0">
                <a:latin typeface="Arial"/>
                <a:ea typeface="Arial"/>
                <a:cs typeface="Arial"/>
                <a:sym typeface="Arial"/>
              </a:rPr>
              <a:t>Import other downloads</a:t>
            </a:r>
          </a:p>
          <a:p>
            <a:pPr marL="640080" marR="0" lvl="1" indent="-246380" algn="l" rtl="0">
              <a:spcBef>
                <a:spcPts val="550"/>
              </a:spcBef>
              <a:buClr>
                <a:schemeClr val="accent1"/>
              </a:buClr>
              <a:buSzPct val="100694"/>
              <a:buFont typeface="Arial"/>
              <a:buChar char="•"/>
            </a:pPr>
            <a:r>
              <a:rPr lang="en" sz="2400" b="1" i="0" u="none" strike="noStrike" cap="none" baseline="0" dirty="0">
                <a:latin typeface="Arial"/>
                <a:ea typeface="Arial"/>
                <a:cs typeface="Arial"/>
                <a:sym typeface="Arial"/>
              </a:rPr>
              <a:t>In app voice purchase or VoiceOver</a:t>
            </a:r>
          </a:p>
          <a:p>
            <a:pPr marL="640080" marR="0" lvl="1" indent="-246380" algn="l" rtl="0">
              <a:spcBef>
                <a:spcPts val="550"/>
              </a:spcBef>
              <a:buClr>
                <a:schemeClr val="accent1"/>
              </a:buClr>
              <a:buSzPct val="100694"/>
              <a:buFont typeface="Arial"/>
              <a:buChar char="•"/>
            </a:pPr>
            <a:r>
              <a:rPr lang="en" sz="2400" b="1" i="0" u="none" strike="noStrike" cap="none" baseline="0" dirty="0">
                <a:latin typeface="Arial"/>
                <a:ea typeface="Arial"/>
                <a:cs typeface="Arial"/>
                <a:sym typeface="Arial"/>
              </a:rPr>
              <a:t>audio and video playback</a:t>
            </a:r>
          </a:p>
          <a:p>
            <a:pPr marL="640080" marR="0" lvl="1" indent="-246380" algn="l" rtl="0">
              <a:spcBef>
                <a:spcPts val="550"/>
              </a:spcBef>
              <a:buClr>
                <a:schemeClr val="accent1"/>
              </a:buClr>
              <a:buSzPct val="100694"/>
              <a:buFont typeface="Arial"/>
              <a:buChar char="•"/>
            </a:pPr>
            <a:r>
              <a:rPr lang="en" sz="2400" b="1" i="0" u="none" strike="noStrike" cap="none" baseline="0" dirty="0">
                <a:latin typeface="Arial"/>
                <a:ea typeface="Arial"/>
                <a:cs typeface="Arial"/>
                <a:sym typeface="Arial"/>
              </a:rPr>
              <a:t>highlighting, note taking and reference options</a:t>
            </a:r>
          </a:p>
          <a:p>
            <a:pPr marL="640080" marR="0" lvl="1" indent="-246380" algn="l" rtl="0">
              <a:spcBef>
                <a:spcPts val="550"/>
              </a:spcBef>
              <a:buClr>
                <a:schemeClr val="accent1"/>
              </a:buClr>
              <a:buSzPct val="100694"/>
              <a:buFont typeface="Arial"/>
              <a:buChar char="•"/>
            </a:pPr>
            <a:r>
              <a:rPr lang="en" sz="2400" b="1" i="0" u="none" strike="noStrike" cap="none" baseline="0" dirty="0">
                <a:latin typeface="Arial"/>
                <a:ea typeface="Arial"/>
                <a:cs typeface="Arial"/>
                <a:sym typeface="Arial"/>
              </a:rPr>
              <a:t>Does not have audio descriptions of pictures</a:t>
            </a:r>
          </a:p>
          <a:p>
            <a:endParaRPr dirty="0"/>
          </a:p>
        </p:txBody>
      </p:sp>
      <p:sp>
        <p:nvSpPr>
          <p:cNvPr id="223" name="Shape 223"/>
          <p:cNvSpPr/>
          <p:nvPr/>
        </p:nvSpPr>
        <p:spPr>
          <a:xfrm>
            <a:off x="195350" y="1720050"/>
            <a:ext cx="1143000" cy="1143000"/>
          </a:xfrm>
          <a:prstGeom prst="rect">
            <a:avLst/>
          </a:prstGeom>
          <a:blipFill>
            <a:blip r:embed="rId3"/>
            <a:stretch>
              <a:fillRect/>
            </a:stretch>
          </a:blipFill>
        </p:spPr>
      </p:sp>
      <p:sp>
        <p:nvSpPr>
          <p:cNvPr id="224" name="Shape 224"/>
          <p:cNvSpPr txBox="1"/>
          <p:nvPr/>
        </p:nvSpPr>
        <p:spPr>
          <a:xfrm>
            <a:off x="1961283" y="5108179"/>
            <a:ext cx="6805500" cy="1292621"/>
          </a:xfrm>
          <a:prstGeom prst="rect">
            <a:avLst/>
          </a:prstGeom>
          <a:noFill/>
          <a:ln>
            <a:noFill/>
          </a:ln>
        </p:spPr>
        <p:txBody>
          <a:bodyPr lIns="91425" tIns="45700" rIns="91425" bIns="45700" anchor="t" anchorCtr="0">
            <a:spAutoFit/>
          </a:bodyPr>
          <a:lstStyle/>
          <a:p>
            <a:pPr marL="0" marR="0" lvl="0" indent="0" algn="l" rtl="0">
              <a:buSzPct val="25000"/>
              <a:buNone/>
            </a:pPr>
            <a:r>
              <a:rPr lang="en" sz="3000" b="1" i="0" u="none" strike="noStrike" cap="none" baseline="0" dirty="0">
                <a:latin typeface="Arial"/>
                <a:ea typeface="Arial"/>
                <a:cs typeface="Arial"/>
                <a:sym typeface="Arial"/>
              </a:rPr>
              <a:t>Kindle</a:t>
            </a:r>
          </a:p>
          <a:p>
            <a:pPr marL="457200" marR="0" lvl="0" indent="-228600" algn="l" rtl="0">
              <a:buClr>
                <a:srgbClr val="000000"/>
              </a:buClr>
              <a:buSzPct val="25000"/>
              <a:buFont typeface="Arial"/>
              <a:buChar char="•"/>
            </a:pPr>
            <a:r>
              <a:rPr lang="en" sz="2400" b="1" dirty="0"/>
              <a:t>Windows, Android, and iOS</a:t>
            </a:r>
          </a:p>
          <a:p>
            <a:pPr marR="0" lvl="0" indent="457200" algn="l" rtl="0">
              <a:buNone/>
            </a:pPr>
            <a:r>
              <a:rPr lang="en" sz="2400" b="1" i="0" u="none" strike="noStrike" cap="none" baseline="0" dirty="0">
                <a:latin typeface="Arial"/>
                <a:ea typeface="Arial"/>
                <a:cs typeface="Arial"/>
                <a:sym typeface="Arial"/>
              </a:rPr>
              <a:t>Not accessible with</a:t>
            </a:r>
            <a:r>
              <a:rPr lang="en" sz="2400" b="1" dirty="0"/>
              <a:t> </a:t>
            </a:r>
            <a:r>
              <a:rPr lang="en" sz="2400" b="1" i="0" u="none" strike="noStrike" cap="none" baseline="0" dirty="0">
                <a:latin typeface="Arial"/>
                <a:ea typeface="Arial"/>
                <a:cs typeface="Arial"/>
                <a:sym typeface="Arial"/>
              </a:rPr>
              <a:t>VoiceOver</a:t>
            </a:r>
          </a:p>
        </p:txBody>
      </p:sp>
      <p:sp>
        <p:nvSpPr>
          <p:cNvPr id="225" name="Shape 225"/>
          <p:cNvSpPr/>
          <p:nvPr/>
        </p:nvSpPr>
        <p:spPr>
          <a:xfrm>
            <a:off x="261341" y="4908300"/>
            <a:ext cx="1695008" cy="1642953"/>
          </a:xfrm>
          <a:prstGeom prst="rect">
            <a:avLst/>
          </a:prstGeom>
          <a:blipFill>
            <a:blip r:embed="rId4"/>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2"/>
                                        </p:tgtEl>
                                        <p:attrNameLst>
                                          <p:attrName>style.visibility</p:attrName>
                                        </p:attrNameLst>
                                      </p:cBhvr>
                                      <p:to>
                                        <p:strVal val="visible"/>
                                      </p:to>
                                    </p:set>
                                    <p:animEffect transition="in" filter="fade">
                                      <p:cBhvr>
                                        <p:cTn id="7" dur="1000"/>
                                        <p:tgtEl>
                                          <p:spTgt spid="222"/>
                                        </p:tgtEl>
                                      </p:cBhvr>
                                    </p:animEffect>
                                  </p:childTnLst>
                                </p:cTn>
                              </p:par>
                              <p:par>
                                <p:cTn id="8" presetID="10" presetClass="entr" presetSubtype="0" fill="hold" nodeType="withEffect">
                                  <p:stCondLst>
                                    <p:cond delay="0"/>
                                  </p:stCondLst>
                                  <p:childTnLst>
                                    <p:set>
                                      <p:cBhvr>
                                        <p:cTn id="9" dur="1" fill="hold">
                                          <p:stCondLst>
                                            <p:cond delay="0"/>
                                          </p:stCondLst>
                                        </p:cTn>
                                        <p:tgtEl>
                                          <p:spTgt spid="223"/>
                                        </p:tgtEl>
                                        <p:attrNameLst>
                                          <p:attrName>style.visibility</p:attrName>
                                        </p:attrNameLst>
                                      </p:cBhvr>
                                      <p:to>
                                        <p:strVal val="visible"/>
                                      </p:to>
                                    </p:set>
                                    <p:animEffect transition="in" filter="fade">
                                      <p:cBhvr>
                                        <p:cTn id="10" dur="1000"/>
                                        <p:tgtEl>
                                          <p:spTgt spid="223"/>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224"/>
                                        </p:tgtEl>
                                        <p:attrNameLst>
                                          <p:attrName>style.visibility</p:attrName>
                                        </p:attrNameLst>
                                      </p:cBhvr>
                                      <p:to>
                                        <p:strVal val="visible"/>
                                      </p:to>
                                    </p:set>
                                    <p:animEffect transition="in" filter="fade">
                                      <p:cBhvr>
                                        <p:cTn id="14" dur="1000"/>
                                        <p:tgtEl>
                                          <p:spTgt spid="224"/>
                                        </p:tgtEl>
                                      </p:cBhvr>
                                    </p:animEffect>
                                  </p:childTnLst>
                                </p:cTn>
                              </p:par>
                              <p:par>
                                <p:cTn id="15" presetID="10" presetClass="entr" presetSubtype="0" fill="hold" nodeType="withEffect">
                                  <p:stCondLst>
                                    <p:cond delay="0"/>
                                  </p:stCondLst>
                                  <p:childTnLst>
                                    <p:set>
                                      <p:cBhvr>
                                        <p:cTn id="16" dur="1" fill="hold">
                                          <p:stCondLst>
                                            <p:cond delay="0"/>
                                          </p:stCondLst>
                                        </p:cTn>
                                        <p:tgtEl>
                                          <p:spTgt spid="225"/>
                                        </p:tgtEl>
                                        <p:attrNameLst>
                                          <p:attrName>style.visibility</p:attrName>
                                        </p:attrNameLst>
                                      </p:cBhvr>
                                      <p:to>
                                        <p:strVal val="visible"/>
                                      </p:to>
                                    </p:set>
                                    <p:animEffect transition="in" filter="fade">
                                      <p:cBhvr>
                                        <p:cTn id="17" dur="10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sz="4300" b="0">
                <a:solidFill>
                  <a:srgbClr val="FCE5CD"/>
                </a:solidFill>
                <a:latin typeface="Arial"/>
                <a:ea typeface="Arial"/>
                <a:cs typeface="Arial"/>
                <a:sym typeface="Arial"/>
              </a:rPr>
              <a:t>Apps cont … </a:t>
            </a:r>
          </a:p>
        </p:txBody>
      </p:sp>
      <p:sp>
        <p:nvSpPr>
          <p:cNvPr id="231" name="Shape 231"/>
          <p:cNvSpPr/>
          <p:nvPr/>
        </p:nvSpPr>
        <p:spPr>
          <a:xfrm>
            <a:off x="192612" y="1696762"/>
            <a:ext cx="1666875" cy="1666875"/>
          </a:xfrm>
          <a:prstGeom prst="rect">
            <a:avLst/>
          </a:prstGeom>
          <a:blipFill>
            <a:blip r:embed="rId3"/>
            <a:stretch>
              <a:fillRect/>
            </a:stretch>
          </a:blipFill>
          <a:ln>
            <a:noFill/>
          </a:ln>
        </p:spPr>
      </p:sp>
      <p:sp>
        <p:nvSpPr>
          <p:cNvPr id="232" name="Shape 232"/>
          <p:cNvSpPr txBox="1"/>
          <p:nvPr/>
        </p:nvSpPr>
        <p:spPr>
          <a:xfrm>
            <a:off x="1859487" y="1417637"/>
            <a:ext cx="7449899" cy="2785338"/>
          </a:xfrm>
          <a:prstGeom prst="rect">
            <a:avLst/>
          </a:prstGeom>
          <a:noFill/>
          <a:ln>
            <a:noFill/>
          </a:ln>
        </p:spPr>
        <p:txBody>
          <a:bodyPr lIns="91425" tIns="45700" rIns="91425" bIns="45700" anchor="t" anchorCtr="0">
            <a:spAutoFit/>
          </a:bodyPr>
          <a:lstStyle/>
          <a:p>
            <a:pPr marR="0" lvl="0" algn="l" rtl="0">
              <a:lnSpc>
                <a:spcPct val="100000"/>
              </a:lnSpc>
              <a:spcBef>
                <a:spcPts val="600"/>
              </a:spcBef>
              <a:spcAft>
                <a:spcPts val="0"/>
              </a:spcAft>
              <a:buNone/>
            </a:pPr>
            <a:r>
              <a:rPr lang="en" sz="3000" b="1" dirty="0"/>
              <a:t>Audiobooks</a:t>
            </a:r>
          </a:p>
          <a:p>
            <a:pPr marL="640080" marR="0" lvl="1" indent="-246380" algn="l" rtl="0">
              <a:lnSpc>
                <a:spcPct val="100000"/>
              </a:lnSpc>
              <a:spcBef>
                <a:spcPts val="550"/>
              </a:spcBef>
              <a:spcAft>
                <a:spcPts val="0"/>
              </a:spcAft>
              <a:buClr>
                <a:schemeClr val="accent1"/>
              </a:buClr>
              <a:buSzPct val="80555"/>
              <a:buFont typeface="Arial"/>
              <a:buChar char="•"/>
            </a:pPr>
            <a:r>
              <a:rPr lang="en" sz="2400" b="1" i="0" u="none" strike="noStrike" cap="none" baseline="0" dirty="0">
                <a:latin typeface="Arial"/>
                <a:ea typeface="Arial"/>
                <a:cs typeface="Arial"/>
                <a:sym typeface="Arial"/>
              </a:rPr>
              <a:t>iOS and Android</a:t>
            </a:r>
          </a:p>
          <a:p>
            <a:pPr marL="640080" marR="0" lvl="1" indent="-246380" algn="l" rtl="0">
              <a:lnSpc>
                <a:spcPct val="100000"/>
              </a:lnSpc>
              <a:spcBef>
                <a:spcPts val="550"/>
              </a:spcBef>
              <a:spcAft>
                <a:spcPts val="0"/>
              </a:spcAft>
              <a:buClr>
                <a:schemeClr val="accent1"/>
              </a:buClr>
              <a:buSzPct val="80555"/>
              <a:buFont typeface="Arial"/>
              <a:buChar char="•"/>
            </a:pPr>
            <a:r>
              <a:rPr lang="en" sz="2400" b="1" dirty="0"/>
              <a:t>Accesses Librivox library</a:t>
            </a:r>
          </a:p>
          <a:p>
            <a:pPr marL="640080" marR="0" lvl="1" indent="-246380" algn="l" rtl="0">
              <a:spcBef>
                <a:spcPts val="550"/>
              </a:spcBef>
              <a:buClr>
                <a:schemeClr val="accent1"/>
              </a:buClr>
              <a:buSzPct val="80555"/>
              <a:buFont typeface="Arial"/>
              <a:buChar char="•"/>
            </a:pPr>
            <a:r>
              <a:rPr lang="en" sz="2400" b="1" dirty="0"/>
              <a:t>Use with VoiceOver or built-in </a:t>
            </a:r>
          </a:p>
          <a:p>
            <a:pPr marL="640080" marR="0" lvl="1" indent="-246380" algn="l" rtl="0">
              <a:spcBef>
                <a:spcPts val="550"/>
              </a:spcBef>
              <a:buClr>
                <a:schemeClr val="accent1"/>
              </a:buClr>
              <a:buSzPct val="80555"/>
              <a:buFont typeface="Arial"/>
              <a:buChar char="•"/>
            </a:pPr>
            <a:r>
              <a:rPr lang="en" sz="2400" b="1" dirty="0"/>
              <a:t>audio</a:t>
            </a:r>
          </a:p>
          <a:p>
            <a:pPr marL="640080" marR="0" lvl="1" indent="-246380" algn="l" rtl="0">
              <a:spcBef>
                <a:spcPts val="550"/>
              </a:spcBef>
              <a:buClr>
                <a:schemeClr val="accent1"/>
              </a:buClr>
              <a:buSzPct val="80555"/>
              <a:buFont typeface="Arial"/>
              <a:buChar char="•"/>
            </a:pPr>
            <a:r>
              <a:rPr lang="en" sz="2400" b="1" dirty="0"/>
              <a:t>Text Access</a:t>
            </a:r>
          </a:p>
        </p:txBody>
      </p:sp>
      <p:sp>
        <p:nvSpPr>
          <p:cNvPr id="233" name="Shape 233"/>
          <p:cNvSpPr txBox="1">
            <a:spLocks noGrp="1"/>
          </p:cNvSpPr>
          <p:nvPr>
            <p:ph type="body" idx="1"/>
          </p:nvPr>
        </p:nvSpPr>
        <p:spPr>
          <a:xfrm>
            <a:off x="1859487" y="4486500"/>
            <a:ext cx="6935400" cy="1661953"/>
          </a:xfrm>
          <a:prstGeom prst="rect">
            <a:avLst/>
          </a:prstGeom>
          <a:noFill/>
          <a:ln>
            <a:noFill/>
          </a:ln>
        </p:spPr>
        <p:txBody>
          <a:bodyPr lIns="91425" tIns="45700" rIns="91425" bIns="45700" anchor="t" anchorCtr="0">
            <a:spAutoFit/>
          </a:bodyPr>
          <a:lstStyle/>
          <a:p>
            <a:pPr marL="365760" marR="0" lvl="0" indent="-289560" algn="l" rtl="0">
              <a:lnSpc>
                <a:spcPct val="100000"/>
              </a:lnSpc>
              <a:spcBef>
                <a:spcPts val="600"/>
              </a:spcBef>
              <a:buClr>
                <a:schemeClr val="accent1"/>
              </a:buClr>
              <a:buSzPct val="25000"/>
              <a:buFont typeface="Arial"/>
              <a:buNone/>
            </a:pPr>
            <a:r>
              <a:rPr lang="en" sz="3000" b="1" i="0" u="none" strike="noStrike" cap="none" baseline="0" dirty="0">
                <a:solidFill>
                  <a:srgbClr val="000000"/>
                </a:solidFill>
                <a:latin typeface="Arial"/>
                <a:ea typeface="Arial"/>
                <a:cs typeface="Arial"/>
                <a:sym typeface="Arial"/>
              </a:rPr>
              <a:t>OverDrive</a:t>
            </a:r>
          </a:p>
          <a:p>
            <a:pPr marL="365760" marR="0" lvl="0" indent="-289560" algn="l" rtl="0">
              <a:lnSpc>
                <a:spcPct val="100000"/>
              </a:lnSpc>
              <a:spcBef>
                <a:spcPts val="600"/>
              </a:spcBef>
              <a:buClr>
                <a:schemeClr val="accent1"/>
              </a:buClr>
              <a:buSzPct val="75000"/>
              <a:buFont typeface="Arial"/>
              <a:buChar char="•"/>
            </a:pPr>
            <a:r>
              <a:rPr lang="en" sz="2400" b="1" i="0" u="none" strike="noStrike" cap="none" baseline="0" dirty="0">
                <a:solidFill>
                  <a:srgbClr val="000000"/>
                </a:solidFill>
                <a:latin typeface="Arial"/>
                <a:ea typeface="Arial"/>
                <a:cs typeface="Arial"/>
                <a:sym typeface="Arial"/>
              </a:rPr>
              <a:t>Ebooks and audio books from your library</a:t>
            </a:r>
          </a:p>
          <a:p>
            <a:pPr marL="365760" marR="0" lvl="0" indent="-289560" algn="l" rtl="0">
              <a:lnSpc>
                <a:spcPct val="100000"/>
              </a:lnSpc>
              <a:spcBef>
                <a:spcPts val="600"/>
              </a:spcBef>
              <a:buClr>
                <a:schemeClr val="accent1"/>
              </a:buClr>
              <a:buSzPct val="75000"/>
              <a:buFont typeface="Arial"/>
              <a:buChar char="•"/>
            </a:pPr>
            <a:r>
              <a:rPr lang="en" sz="2400" b="1" i="0" u="none" strike="noStrike" cap="none" baseline="0" dirty="0">
                <a:solidFill>
                  <a:srgbClr val="000000"/>
                </a:solidFill>
                <a:latin typeface="Arial"/>
                <a:ea typeface="Arial"/>
                <a:cs typeface="Arial"/>
                <a:sym typeface="Arial"/>
              </a:rPr>
              <a:t>Compatible with VoiceOver</a:t>
            </a:r>
          </a:p>
          <a:p>
            <a:endParaRPr dirty="0"/>
          </a:p>
        </p:txBody>
      </p:sp>
      <p:sp>
        <p:nvSpPr>
          <p:cNvPr id="234" name="Shape 234"/>
          <p:cNvSpPr/>
          <p:nvPr/>
        </p:nvSpPr>
        <p:spPr>
          <a:xfrm>
            <a:off x="192612" y="3983450"/>
            <a:ext cx="1351867" cy="1354575"/>
          </a:xfrm>
          <a:prstGeom prst="rect">
            <a:avLst/>
          </a:prstGeom>
          <a:blipFill>
            <a:blip r:embed="rId4"/>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2"/>
                                        </p:tgtEl>
                                        <p:attrNameLst>
                                          <p:attrName>style.visibility</p:attrName>
                                        </p:attrNameLst>
                                      </p:cBhvr>
                                      <p:to>
                                        <p:strVal val="visible"/>
                                      </p:to>
                                    </p:set>
                                    <p:animEffect transition="in" filter="fade">
                                      <p:cBhvr>
                                        <p:cTn id="7" dur="1000"/>
                                        <p:tgtEl>
                                          <p:spTgt spid="232"/>
                                        </p:tgtEl>
                                      </p:cBhvr>
                                    </p:animEffect>
                                  </p:childTnLst>
                                </p:cTn>
                              </p:par>
                              <p:par>
                                <p:cTn id="8" presetID="10" presetClass="entr" presetSubtype="0" fill="hold" nodeType="withEffect">
                                  <p:stCondLst>
                                    <p:cond delay="0"/>
                                  </p:stCondLst>
                                  <p:childTnLst>
                                    <p:set>
                                      <p:cBhvr>
                                        <p:cTn id="9" dur="1" fill="hold">
                                          <p:stCondLst>
                                            <p:cond delay="0"/>
                                          </p:stCondLst>
                                        </p:cTn>
                                        <p:tgtEl>
                                          <p:spTgt spid="231"/>
                                        </p:tgtEl>
                                        <p:attrNameLst>
                                          <p:attrName>style.visibility</p:attrName>
                                        </p:attrNameLst>
                                      </p:cBhvr>
                                      <p:to>
                                        <p:strVal val="visible"/>
                                      </p:to>
                                    </p:set>
                                    <p:animEffect transition="in" filter="fade">
                                      <p:cBhvr>
                                        <p:cTn id="10" dur="1000"/>
                                        <p:tgtEl>
                                          <p:spTgt spid="231"/>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233"/>
                                        </p:tgtEl>
                                        <p:attrNameLst>
                                          <p:attrName>style.visibility</p:attrName>
                                        </p:attrNameLst>
                                      </p:cBhvr>
                                      <p:to>
                                        <p:strVal val="visible"/>
                                      </p:to>
                                    </p:set>
                                    <p:animEffect transition="in" filter="fade">
                                      <p:cBhvr>
                                        <p:cTn id="14" dur="1000"/>
                                        <p:tgtEl>
                                          <p:spTgt spid="233"/>
                                        </p:tgtEl>
                                      </p:cBhvr>
                                    </p:animEffect>
                                  </p:childTnLst>
                                </p:cTn>
                              </p:par>
                              <p:par>
                                <p:cTn id="15" presetID="10" presetClass="entr" presetSubtype="0" fill="hold" nodeType="withEffect">
                                  <p:stCondLst>
                                    <p:cond delay="0"/>
                                  </p:stCondLst>
                                  <p:childTnLst>
                                    <p:set>
                                      <p:cBhvr>
                                        <p:cTn id="16" dur="1" fill="hold">
                                          <p:stCondLst>
                                            <p:cond delay="0"/>
                                          </p:stCondLst>
                                        </p:cTn>
                                        <p:tgtEl>
                                          <p:spTgt spid="234"/>
                                        </p:tgtEl>
                                        <p:attrNameLst>
                                          <p:attrName>style.visibility</p:attrName>
                                        </p:attrNameLst>
                                      </p:cBhvr>
                                      <p:to>
                                        <p:strVal val="visible"/>
                                      </p:to>
                                    </p:set>
                                    <p:animEffect transition="in" filter="fade">
                                      <p:cBhvr>
                                        <p:cTn id="17" dur="100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p:nvPr/>
        </p:nvSpPr>
        <p:spPr>
          <a:xfrm>
            <a:off x="2425307" y="1776450"/>
            <a:ext cx="2143125" cy="2133600"/>
          </a:xfrm>
          <a:prstGeom prst="rect">
            <a:avLst/>
          </a:prstGeom>
          <a:blipFill>
            <a:blip r:embed="rId3"/>
            <a:stretch>
              <a:fillRect/>
            </a:stretch>
          </a:blipFill>
        </p:spPr>
      </p:sp>
      <p:sp>
        <p:nvSpPr>
          <p:cNvPr id="240" name="Shape 240"/>
          <p:cNvSpPr/>
          <p:nvPr/>
        </p:nvSpPr>
        <p:spPr>
          <a:xfrm>
            <a:off x="1670181" y="4439652"/>
            <a:ext cx="2163564" cy="2165243"/>
          </a:xfrm>
          <a:prstGeom prst="rect">
            <a:avLst/>
          </a:prstGeom>
          <a:blipFill>
            <a:blip r:embed="rId4"/>
            <a:stretch>
              <a:fillRect/>
            </a:stretch>
          </a:blipFill>
        </p:spPr>
      </p:sp>
      <p:sp>
        <p:nvSpPr>
          <p:cNvPr id="241" name="Shape 241"/>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spAutoFit/>
          </a:bodyPr>
          <a:lstStyle/>
          <a:p>
            <a:pPr marL="0" marR="0" lvl="0" indent="0" algn="l" rtl="0">
              <a:spcBef>
                <a:spcPts val="0"/>
              </a:spcBef>
              <a:buClr>
                <a:srgbClr val="5E688B"/>
              </a:buClr>
              <a:buSzPct val="25000"/>
              <a:buFont typeface="Arial"/>
              <a:buNone/>
            </a:pPr>
            <a:r>
              <a:rPr lang="en" sz="4300" b="0" i="0" u="none" strike="noStrike" cap="none" baseline="0">
                <a:solidFill>
                  <a:srgbClr val="FCE5CD"/>
                </a:solidFill>
                <a:latin typeface="Arial"/>
                <a:ea typeface="Arial"/>
                <a:cs typeface="Arial"/>
                <a:sym typeface="Arial"/>
              </a:rPr>
              <a:t>Current players</a:t>
            </a:r>
          </a:p>
        </p:txBody>
      </p:sp>
      <p:sp>
        <p:nvSpPr>
          <p:cNvPr id="242" name="Shape 242"/>
          <p:cNvSpPr/>
          <p:nvPr/>
        </p:nvSpPr>
        <p:spPr>
          <a:xfrm>
            <a:off x="6962432" y="1776450"/>
            <a:ext cx="1322831" cy="2362199"/>
          </a:xfrm>
          <a:prstGeom prst="rect">
            <a:avLst/>
          </a:prstGeom>
          <a:blipFill>
            <a:blip r:embed="rId5"/>
            <a:stretch>
              <a:fillRect/>
            </a:stretch>
          </a:blipFill>
        </p:spPr>
      </p:sp>
      <p:sp>
        <p:nvSpPr>
          <p:cNvPr id="243" name="Shape 243"/>
          <p:cNvSpPr txBox="1">
            <a:spLocks noGrp="1"/>
          </p:cNvSpPr>
          <p:nvPr>
            <p:ph type="body" idx="1"/>
          </p:nvPr>
        </p:nvSpPr>
        <p:spPr>
          <a:xfrm>
            <a:off x="4568432" y="1776450"/>
            <a:ext cx="2393999" cy="685799"/>
          </a:xfrm>
          <a:prstGeom prst="rect">
            <a:avLst/>
          </a:prstGeom>
          <a:noFill/>
          <a:ln>
            <a:noFill/>
          </a:ln>
        </p:spPr>
        <p:txBody>
          <a:bodyPr lIns="91425" tIns="45700" rIns="91425" bIns="45700" anchor="t" anchorCtr="0">
            <a:spAutoFit/>
          </a:bodyPr>
          <a:lstStyle/>
          <a:p>
            <a:pPr marL="365760" marR="0" lvl="0" indent="-289560" algn="l" rtl="0">
              <a:lnSpc>
                <a:spcPct val="100000"/>
              </a:lnSpc>
              <a:spcBef>
                <a:spcPts val="600"/>
              </a:spcBef>
              <a:buClr>
                <a:schemeClr val="accent1"/>
              </a:buClr>
              <a:buSzPct val="25000"/>
              <a:buFont typeface="Arial"/>
              <a:buNone/>
            </a:pPr>
            <a:r>
              <a:rPr lang="en" sz="3200" b="1" i="0" u="none" strike="noStrike" cap="none" baseline="0">
                <a:solidFill>
                  <a:srgbClr val="000000"/>
                </a:solidFill>
                <a:latin typeface="Arial"/>
                <a:ea typeface="Arial"/>
                <a:cs typeface="Arial"/>
                <a:sym typeface="Arial"/>
              </a:rPr>
              <a:t>BookPort</a:t>
            </a:r>
          </a:p>
        </p:txBody>
      </p:sp>
      <p:sp>
        <p:nvSpPr>
          <p:cNvPr id="244" name="Shape 244"/>
          <p:cNvSpPr txBox="1"/>
          <p:nvPr/>
        </p:nvSpPr>
        <p:spPr>
          <a:xfrm>
            <a:off x="0" y="1776450"/>
            <a:ext cx="3020100" cy="1190699"/>
          </a:xfrm>
          <a:prstGeom prst="rect">
            <a:avLst/>
          </a:prstGeom>
          <a:noFill/>
          <a:ln>
            <a:noFill/>
          </a:ln>
        </p:spPr>
        <p:txBody>
          <a:bodyPr lIns="91425" tIns="45700" rIns="91425" bIns="45700" anchor="t" anchorCtr="0">
            <a:spAutoFit/>
          </a:bodyPr>
          <a:lstStyle/>
          <a:p>
            <a:pPr marL="365760" marR="0" lvl="0" indent="-289560" algn="l" rtl="0">
              <a:lnSpc>
                <a:spcPct val="100000"/>
              </a:lnSpc>
              <a:spcBef>
                <a:spcPts val="600"/>
              </a:spcBef>
              <a:spcAft>
                <a:spcPts val="0"/>
              </a:spcAft>
              <a:buClr>
                <a:schemeClr val="accent1"/>
              </a:buClr>
              <a:buSzPct val="25000"/>
              <a:buFont typeface="Arial"/>
              <a:buNone/>
            </a:pPr>
            <a:r>
              <a:rPr lang="en" sz="3000" b="1" i="0" u="none" strike="noStrike" cap="none" baseline="0">
                <a:latin typeface="Arial"/>
                <a:ea typeface="Arial"/>
                <a:cs typeface="Arial"/>
                <a:sym typeface="Arial"/>
              </a:rPr>
              <a:t>Book</a:t>
            </a:r>
            <a:r>
              <a:rPr lang="en" sz="3000" b="1"/>
              <a:t> </a:t>
            </a:r>
            <a:r>
              <a:rPr lang="en" sz="3000" b="1" i="0" u="none" strike="noStrike" cap="none" baseline="0">
                <a:latin typeface="Arial"/>
                <a:ea typeface="Arial"/>
                <a:cs typeface="Arial"/>
                <a:sym typeface="Arial"/>
              </a:rPr>
              <a:t>Sense</a:t>
            </a:r>
          </a:p>
        </p:txBody>
      </p:sp>
      <p:sp>
        <p:nvSpPr>
          <p:cNvPr id="245" name="Shape 245"/>
          <p:cNvSpPr txBox="1"/>
          <p:nvPr/>
        </p:nvSpPr>
        <p:spPr>
          <a:xfrm>
            <a:off x="4229600" y="4147100"/>
            <a:ext cx="1993499" cy="685799"/>
          </a:xfrm>
          <a:prstGeom prst="rect">
            <a:avLst/>
          </a:prstGeom>
          <a:noFill/>
          <a:ln>
            <a:noFill/>
          </a:ln>
        </p:spPr>
        <p:txBody>
          <a:bodyPr lIns="91425" tIns="45700" rIns="91425" bIns="45700" anchor="t" anchorCtr="0">
            <a:spAutoFit/>
          </a:bodyPr>
          <a:lstStyle/>
          <a:p>
            <a:pPr marL="365760" marR="0" lvl="0" indent="-289560" algn="l" rtl="0">
              <a:lnSpc>
                <a:spcPct val="100000"/>
              </a:lnSpc>
              <a:spcBef>
                <a:spcPts val="600"/>
              </a:spcBef>
              <a:spcAft>
                <a:spcPts val="0"/>
              </a:spcAft>
              <a:buClr>
                <a:schemeClr val="accent1"/>
              </a:buClr>
              <a:buSzPct val="25000"/>
              <a:buFont typeface="Arial"/>
              <a:buNone/>
            </a:pPr>
            <a:r>
              <a:rPr lang="en" sz="3200" b="1" i="0" u="none" strike="noStrike" cap="none" baseline="0">
                <a:latin typeface="Arial"/>
                <a:ea typeface="Arial"/>
                <a:cs typeface="Arial"/>
                <a:sym typeface="Arial"/>
              </a:rPr>
              <a:t>PlexTalk</a:t>
            </a:r>
          </a:p>
        </p:txBody>
      </p:sp>
      <p:sp>
        <p:nvSpPr>
          <p:cNvPr id="246" name="Shape 246"/>
          <p:cNvSpPr txBox="1"/>
          <p:nvPr/>
        </p:nvSpPr>
        <p:spPr>
          <a:xfrm>
            <a:off x="110688" y="3859250"/>
            <a:ext cx="3518699" cy="1261500"/>
          </a:xfrm>
          <a:prstGeom prst="rect">
            <a:avLst/>
          </a:prstGeom>
          <a:noFill/>
          <a:ln>
            <a:noFill/>
          </a:ln>
        </p:spPr>
        <p:txBody>
          <a:bodyPr lIns="91425" tIns="45700" rIns="91425" bIns="45700" anchor="t" anchorCtr="0">
            <a:spAutoFit/>
          </a:bodyPr>
          <a:lstStyle/>
          <a:p>
            <a:pPr marL="76200" marR="0" lvl="0" indent="0" algn="l" rtl="0">
              <a:lnSpc>
                <a:spcPct val="100000"/>
              </a:lnSpc>
              <a:spcBef>
                <a:spcPts val="600"/>
              </a:spcBef>
              <a:spcAft>
                <a:spcPts val="0"/>
              </a:spcAft>
              <a:buClr>
                <a:schemeClr val="accent1"/>
              </a:buClr>
              <a:buSzPct val="25000"/>
              <a:buFont typeface="Arial"/>
              <a:buNone/>
            </a:pPr>
            <a:r>
              <a:rPr lang="en" sz="2950" b="1" i="0" u="none" strike="noStrike" cap="none" baseline="0">
                <a:latin typeface="Arial"/>
                <a:ea typeface="Arial"/>
                <a:cs typeface="Arial"/>
                <a:sym typeface="Arial"/>
              </a:rPr>
              <a:t>Victor Reader </a:t>
            </a:r>
          </a:p>
          <a:p>
            <a:pPr marL="76200" marR="0" lvl="0" indent="0" algn="l" rtl="0">
              <a:lnSpc>
                <a:spcPct val="100000"/>
              </a:lnSpc>
              <a:spcBef>
                <a:spcPts val="600"/>
              </a:spcBef>
              <a:spcAft>
                <a:spcPts val="0"/>
              </a:spcAft>
              <a:buClr>
                <a:schemeClr val="accent1"/>
              </a:buClr>
              <a:buSzPct val="25000"/>
              <a:buFont typeface="Arial"/>
              <a:buNone/>
            </a:pPr>
            <a:r>
              <a:rPr lang="en" sz="2950" b="1" i="0" u="none" strike="noStrike" cap="none" baseline="0">
                <a:latin typeface="Arial"/>
                <a:ea typeface="Arial"/>
                <a:cs typeface="Arial"/>
                <a:sym typeface="Arial"/>
              </a:rPr>
              <a:t>Stream</a:t>
            </a:r>
          </a:p>
        </p:txBody>
      </p:sp>
      <p:sp>
        <p:nvSpPr>
          <p:cNvPr id="247" name="Shape 247"/>
          <p:cNvSpPr/>
          <p:nvPr/>
        </p:nvSpPr>
        <p:spPr>
          <a:xfrm>
            <a:off x="6223100" y="4345647"/>
            <a:ext cx="2309907" cy="2259247"/>
          </a:xfrm>
          <a:prstGeom prst="rect">
            <a:avLst/>
          </a:prstGeom>
          <a:blipFill>
            <a:blip r:embed="rId6"/>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4"/>
                                        </p:tgtEl>
                                        <p:attrNameLst>
                                          <p:attrName>style.visibility</p:attrName>
                                        </p:attrNameLst>
                                      </p:cBhvr>
                                      <p:to>
                                        <p:strVal val="visible"/>
                                      </p:to>
                                    </p:set>
                                    <p:animEffect transition="in" filter="fade">
                                      <p:cBhvr>
                                        <p:cTn id="7" dur="2000"/>
                                        <p:tgtEl>
                                          <p:spTgt spid="244"/>
                                        </p:tgtEl>
                                      </p:cBhvr>
                                    </p:animEffect>
                                  </p:childTnLst>
                                </p:cTn>
                              </p:par>
                              <p:par>
                                <p:cTn id="8" presetID="10" presetClass="entr" presetSubtype="0" fill="hold" nodeType="withEffect">
                                  <p:stCondLst>
                                    <p:cond delay="0"/>
                                  </p:stCondLst>
                                  <p:childTnLst>
                                    <p:set>
                                      <p:cBhvr>
                                        <p:cTn id="9" dur="1" fill="hold">
                                          <p:stCondLst>
                                            <p:cond delay="0"/>
                                          </p:stCondLst>
                                        </p:cTn>
                                        <p:tgtEl>
                                          <p:spTgt spid="239"/>
                                        </p:tgtEl>
                                        <p:attrNameLst>
                                          <p:attrName>style.visibility</p:attrName>
                                        </p:attrNameLst>
                                      </p:cBhvr>
                                      <p:to>
                                        <p:strVal val="visible"/>
                                      </p:to>
                                    </p:set>
                                    <p:animEffect transition="in" filter="fade">
                                      <p:cBhvr>
                                        <p:cTn id="10" dur="1000"/>
                                        <p:tgtEl>
                                          <p:spTgt spid="239"/>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243"/>
                                        </p:tgtEl>
                                        <p:attrNameLst>
                                          <p:attrName>style.visibility</p:attrName>
                                        </p:attrNameLst>
                                      </p:cBhvr>
                                      <p:to>
                                        <p:strVal val="visible"/>
                                      </p:to>
                                    </p:set>
                                    <p:animEffect transition="in" filter="fade">
                                      <p:cBhvr>
                                        <p:cTn id="14" dur="1000"/>
                                        <p:tgtEl>
                                          <p:spTgt spid="243"/>
                                        </p:tgtEl>
                                      </p:cBhvr>
                                    </p:animEffect>
                                  </p:childTnLst>
                                </p:cTn>
                              </p:par>
                              <p:par>
                                <p:cTn id="15" presetID="10" presetClass="entr" presetSubtype="0" fill="hold" nodeType="withEffect">
                                  <p:stCondLst>
                                    <p:cond delay="0"/>
                                  </p:stCondLst>
                                  <p:childTnLst>
                                    <p:set>
                                      <p:cBhvr>
                                        <p:cTn id="16" dur="1" fill="hold">
                                          <p:stCondLst>
                                            <p:cond delay="0"/>
                                          </p:stCondLst>
                                        </p:cTn>
                                        <p:tgtEl>
                                          <p:spTgt spid="242"/>
                                        </p:tgtEl>
                                        <p:attrNameLst>
                                          <p:attrName>style.visibility</p:attrName>
                                        </p:attrNameLst>
                                      </p:cBhvr>
                                      <p:to>
                                        <p:strVal val="visible"/>
                                      </p:to>
                                    </p:set>
                                    <p:animEffect transition="in" filter="fade">
                                      <p:cBhvr>
                                        <p:cTn id="17" dur="1000"/>
                                        <p:tgtEl>
                                          <p:spTgt spid="242"/>
                                        </p:tgtEl>
                                      </p:cBhvr>
                                    </p:animEffect>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246"/>
                                        </p:tgtEl>
                                        <p:attrNameLst>
                                          <p:attrName>style.visibility</p:attrName>
                                        </p:attrNameLst>
                                      </p:cBhvr>
                                      <p:to>
                                        <p:strVal val="visible"/>
                                      </p:to>
                                    </p:set>
                                    <p:animEffect transition="in" filter="fade">
                                      <p:cBhvr>
                                        <p:cTn id="21" dur="1000"/>
                                        <p:tgtEl>
                                          <p:spTgt spid="246"/>
                                        </p:tgtEl>
                                      </p:cBhvr>
                                    </p:animEffect>
                                  </p:childTnLst>
                                </p:cTn>
                              </p:par>
                              <p:par>
                                <p:cTn id="22" presetID="10" presetClass="entr" presetSubtype="0" fill="hold" nodeType="withEffect">
                                  <p:stCondLst>
                                    <p:cond delay="0"/>
                                  </p:stCondLst>
                                  <p:childTnLst>
                                    <p:set>
                                      <p:cBhvr>
                                        <p:cTn id="23" dur="1" fill="hold">
                                          <p:stCondLst>
                                            <p:cond delay="0"/>
                                          </p:stCondLst>
                                        </p:cTn>
                                        <p:tgtEl>
                                          <p:spTgt spid="240"/>
                                        </p:tgtEl>
                                        <p:attrNameLst>
                                          <p:attrName>style.visibility</p:attrName>
                                        </p:attrNameLst>
                                      </p:cBhvr>
                                      <p:to>
                                        <p:strVal val="visible"/>
                                      </p:to>
                                    </p:set>
                                    <p:animEffect transition="in" filter="fade">
                                      <p:cBhvr>
                                        <p:cTn id="24" dur="1000"/>
                                        <p:tgtEl>
                                          <p:spTgt spid="240"/>
                                        </p:tgtEl>
                                      </p:cBhvr>
                                    </p:animEffect>
                                  </p:childTnLst>
                                </p:cTn>
                              </p:par>
                            </p:childTnLst>
                          </p:cTn>
                        </p:par>
                        <p:par>
                          <p:cTn id="25" fill="hold">
                            <p:stCondLst>
                              <p:cond delay="4000"/>
                            </p:stCondLst>
                            <p:childTnLst>
                              <p:par>
                                <p:cTn id="26" presetID="10" presetClass="entr" presetSubtype="0" fill="hold" nodeType="afterEffect">
                                  <p:stCondLst>
                                    <p:cond delay="0"/>
                                  </p:stCondLst>
                                  <p:childTnLst>
                                    <p:set>
                                      <p:cBhvr>
                                        <p:cTn id="27" dur="1" fill="hold">
                                          <p:stCondLst>
                                            <p:cond delay="0"/>
                                          </p:stCondLst>
                                        </p:cTn>
                                        <p:tgtEl>
                                          <p:spTgt spid="245"/>
                                        </p:tgtEl>
                                        <p:attrNameLst>
                                          <p:attrName>style.visibility</p:attrName>
                                        </p:attrNameLst>
                                      </p:cBhvr>
                                      <p:to>
                                        <p:strVal val="visible"/>
                                      </p:to>
                                    </p:set>
                                    <p:animEffect transition="in" filter="fade">
                                      <p:cBhvr>
                                        <p:cTn id="28" dur="1000"/>
                                        <p:tgtEl>
                                          <p:spTgt spid="245"/>
                                        </p:tgtEl>
                                      </p:cBhvr>
                                    </p:animEffect>
                                  </p:childTnLst>
                                </p:cTn>
                              </p:par>
                              <p:par>
                                <p:cTn id="29" presetID="10" presetClass="entr" presetSubtype="0" fill="hold" nodeType="withEffect">
                                  <p:stCondLst>
                                    <p:cond delay="0"/>
                                  </p:stCondLst>
                                  <p:childTnLst>
                                    <p:set>
                                      <p:cBhvr>
                                        <p:cTn id="30" dur="1" fill="hold">
                                          <p:stCondLst>
                                            <p:cond delay="0"/>
                                          </p:stCondLst>
                                        </p:cTn>
                                        <p:tgtEl>
                                          <p:spTgt spid="247"/>
                                        </p:tgtEl>
                                        <p:attrNameLst>
                                          <p:attrName>style.visibility</p:attrName>
                                        </p:attrNameLst>
                                      </p:cBhvr>
                                      <p:to>
                                        <p:strVal val="visible"/>
                                      </p:to>
                                    </p:set>
                                    <p:animEffect transition="in" filter="fade">
                                      <p:cBhvr>
                                        <p:cTn id="31" dur="1000"/>
                                        <p:tgtEl>
                                          <p:spTgt spid="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449020" y="1554937"/>
            <a:ext cx="8350499" cy="3013200"/>
          </a:xfrm>
          <a:prstGeom prst="rect">
            <a:avLst/>
          </a:prstGeom>
        </p:spPr>
        <p:txBody>
          <a:bodyPr lIns="91425" tIns="91425" rIns="91425" bIns="91425" anchor="t" anchorCtr="0">
            <a:spAutoFit/>
          </a:bodyPr>
          <a:lstStyle/>
          <a:p>
            <a:pPr lvl="0" algn="l" rtl="0">
              <a:buNone/>
            </a:pPr>
            <a:r>
              <a:rPr lang="en" sz="3600" b="1">
                <a:solidFill>
                  <a:srgbClr val="000000"/>
                </a:solidFill>
                <a:latin typeface="Arial"/>
                <a:ea typeface="Arial"/>
                <a:cs typeface="Arial"/>
                <a:sym typeface="Arial"/>
              </a:rPr>
              <a:t>Not only do you want to learn how to do this for your students, BUT ...</a:t>
            </a:r>
          </a:p>
          <a:p>
            <a:pPr marL="0" indent="0" algn="l">
              <a:buNone/>
            </a:pPr>
            <a:r>
              <a:rPr lang="en" sz="3600" b="1">
                <a:solidFill>
                  <a:srgbClr val="000000"/>
                </a:solidFill>
                <a:latin typeface="Arial"/>
                <a:ea typeface="Arial"/>
                <a:cs typeface="Arial"/>
                <a:sym typeface="Arial"/>
              </a:rPr>
              <a:t>they need to be empowered to do be able to do this for themselves!</a:t>
            </a:r>
          </a:p>
        </p:txBody>
      </p:sp>
      <p:sp>
        <p:nvSpPr>
          <p:cNvPr id="253" name="Shape 253"/>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Final Thoughts ...	</a:t>
            </a:r>
          </a:p>
        </p:txBody>
      </p:sp>
      <p:sp>
        <p:nvSpPr>
          <p:cNvPr id="254" name="Shape 254"/>
          <p:cNvSpPr/>
          <p:nvPr/>
        </p:nvSpPr>
        <p:spPr>
          <a:xfrm>
            <a:off x="1231282" y="4075407"/>
            <a:ext cx="1902177" cy="2539717"/>
          </a:xfrm>
          <a:prstGeom prst="rect">
            <a:avLst/>
          </a:prstGeom>
          <a:blipFill>
            <a:blip r:embed="rId3"/>
            <a:stretch>
              <a:fillRect/>
            </a:stretch>
          </a:blipFill>
        </p:spPr>
      </p:sp>
      <p:sp>
        <p:nvSpPr>
          <p:cNvPr id="255" name="Shape 255"/>
          <p:cNvSpPr/>
          <p:nvPr/>
        </p:nvSpPr>
        <p:spPr>
          <a:xfrm>
            <a:off x="5421350" y="3993995"/>
            <a:ext cx="2705085" cy="2702540"/>
          </a:xfrm>
          <a:prstGeom prst="rect">
            <a:avLst/>
          </a:prstGeom>
          <a:blipFill>
            <a:blip r:embed="rId4"/>
            <a:stretch>
              <a:fillRect/>
            </a:stretch>
          </a:blipFill>
        </p:spPr>
      </p:sp>
      <p:sp>
        <p:nvSpPr>
          <p:cNvPr id="256" name="Shape 256"/>
          <p:cNvSpPr txBox="1"/>
          <p:nvPr/>
        </p:nvSpPr>
        <p:spPr>
          <a:xfrm>
            <a:off x="5666225" y="4892600"/>
            <a:ext cx="1505400" cy="961800"/>
          </a:xfrm>
          <a:prstGeom prst="rect">
            <a:avLst/>
          </a:prstGeom>
          <a:noFill/>
        </p:spPr>
        <p:txBody>
          <a:bodyPr lIns="91425" tIns="91425" rIns="91425" bIns="91425" anchor="t" anchorCtr="0">
            <a:spAutoFit/>
          </a:bodyPr>
          <a:lstStyle/>
          <a:p>
            <a:pPr lvl="0" rtl="0">
              <a:buNone/>
            </a:pPr>
            <a:r>
              <a:rPr lang="en"/>
              <a:t>Declaration</a:t>
            </a:r>
          </a:p>
          <a:p>
            <a:pPr lvl="0" rtl="0">
              <a:buNone/>
            </a:pPr>
            <a:r>
              <a:rPr lang="en"/>
              <a:t>of</a:t>
            </a:r>
          </a:p>
          <a:p>
            <a:pPr>
              <a:buNone/>
            </a:pPr>
            <a:r>
              <a:rPr lang="en"/>
              <a:t>Independence</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algn="ctr" rtl="0">
              <a:buNone/>
            </a:pPr>
            <a:r>
              <a:rPr lang="en" sz="2800" b="1">
                <a:solidFill>
                  <a:srgbClr val="000000"/>
                </a:solidFill>
                <a:latin typeface="Arial"/>
                <a:ea typeface="Arial"/>
                <a:cs typeface="Arial"/>
                <a:sym typeface="Arial"/>
              </a:rPr>
              <a:t>Literacy today is an all-encompassing term that has been applied across a variety of educational, vocational, societal and cultural domains.</a:t>
            </a:r>
          </a:p>
          <a:p>
            <a:endParaRPr/>
          </a:p>
          <a:p>
            <a:pPr lvl="0" algn="ctr" rtl="0">
              <a:buClr>
                <a:srgbClr val="000000"/>
              </a:buClr>
              <a:buSzPct val="39285"/>
              <a:buFont typeface="Arial"/>
              <a:buNone/>
            </a:pPr>
            <a:r>
              <a:rPr lang="en" sz="2800" b="1">
                <a:solidFill>
                  <a:srgbClr val="000000"/>
                </a:solidFill>
                <a:latin typeface="Arial"/>
                <a:ea typeface="Arial"/>
                <a:cs typeface="Arial"/>
                <a:sym typeface="Arial"/>
              </a:rPr>
              <a:t>The printed word enables us to </a:t>
            </a:r>
          </a:p>
          <a:p>
            <a:pPr lvl="0" algn="ctr" rtl="0">
              <a:buClr>
                <a:srgbClr val="000000"/>
              </a:buClr>
              <a:buSzPct val="39285"/>
              <a:buFont typeface="Arial"/>
              <a:buNone/>
            </a:pPr>
            <a:r>
              <a:rPr lang="en" sz="2800" b="1">
                <a:solidFill>
                  <a:srgbClr val="000000"/>
                </a:solidFill>
                <a:latin typeface="Arial"/>
                <a:ea typeface="Arial"/>
                <a:cs typeface="Arial"/>
                <a:sym typeface="Arial"/>
              </a:rPr>
              <a:t>share knowledge.</a:t>
            </a:r>
          </a:p>
          <a:p>
            <a:endParaRPr/>
          </a:p>
          <a:p>
            <a:pPr lvl="0" algn="ctr" rtl="0">
              <a:buClr>
                <a:srgbClr val="000000"/>
              </a:buClr>
              <a:buSzPct val="39285"/>
              <a:buFont typeface="Arial"/>
              <a:buNone/>
            </a:pPr>
            <a:r>
              <a:rPr lang="en" sz="2800" b="1">
                <a:solidFill>
                  <a:srgbClr val="000000"/>
                </a:solidFill>
                <a:latin typeface="Arial"/>
                <a:ea typeface="Arial"/>
                <a:cs typeface="Arial"/>
                <a:sym typeface="Arial"/>
              </a:rPr>
              <a:t>Regardless, it involves access to, understanding of and the ability to apply information</a:t>
            </a:r>
            <a:r>
              <a:rPr lang="en" sz="2800">
                <a:solidFill>
                  <a:srgbClr val="000000"/>
                </a:solidFill>
                <a:latin typeface="Arial"/>
                <a:ea typeface="Arial"/>
                <a:cs typeface="Arial"/>
                <a:sym typeface="Arial"/>
              </a:rPr>
              <a:t>.</a:t>
            </a:r>
          </a:p>
          <a:p>
            <a:endParaRPr/>
          </a:p>
        </p:txBody>
      </p:sp>
      <p:sp>
        <p:nvSpPr>
          <p:cNvPr id="60" name="Shape 60"/>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
Literacy Today</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p:tgtEl>
                                          <p:spTgt spid="59"/>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algn="ctr" rtl="0">
              <a:buNone/>
            </a:pPr>
            <a:r>
              <a:rPr lang="en" sz="6000" b="1">
                <a:solidFill>
                  <a:srgbClr val="000000"/>
                </a:solidFill>
                <a:latin typeface="Arial"/>
                <a:ea typeface="Arial"/>
                <a:cs typeface="Arial"/>
                <a:sym typeface="Arial"/>
              </a:rPr>
              <a:t>
</a:t>
            </a:r>
          </a:p>
          <a:p>
            <a:endParaRPr/>
          </a:p>
          <a:p>
            <a:endParaRPr/>
          </a:p>
          <a:p>
            <a:pPr algn="ctr">
              <a:buNone/>
            </a:pPr>
            <a:r>
              <a:rPr lang="en" sz="4800" b="1">
                <a:solidFill>
                  <a:srgbClr val="000000"/>
                </a:solidFill>
                <a:latin typeface="Arial"/>
                <a:ea typeface="Arial"/>
                <a:cs typeface="Arial"/>
                <a:sym typeface="Arial"/>
              </a:rPr>
              <a:t>Moving on to Bookshare</a:t>
            </a:r>
          </a:p>
        </p:txBody>
      </p:sp>
      <p:sp>
        <p:nvSpPr>
          <p:cNvPr id="262" name="Shape 262"/>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sz="4800">
                <a:latin typeface="Arial"/>
                <a:ea typeface="Arial"/>
                <a:cs typeface="Arial"/>
                <a:sym typeface="Arial"/>
              </a:rPr>
              <a:t>Questions</a:t>
            </a:r>
          </a:p>
        </p:txBody>
      </p:sp>
      <p:sp>
        <p:nvSpPr>
          <p:cNvPr id="263" name="Shape 263"/>
          <p:cNvSpPr/>
          <p:nvPr/>
        </p:nvSpPr>
        <p:spPr>
          <a:xfrm>
            <a:off x="3595687" y="2332175"/>
            <a:ext cx="1952625" cy="241935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2"/>
                                        </p:tgtEl>
                                        <p:attrNameLst>
                                          <p:attrName>style.visibility</p:attrName>
                                        </p:attrNameLst>
                                      </p:cBhvr>
                                      <p:to>
                                        <p:strVal val="visible"/>
                                      </p:to>
                                    </p:set>
                                    <p:animEffect transition="in" filter="fade">
                                      <p:cBhvr>
                                        <p:cTn id="7" dur="1000"/>
                                        <p:tgtEl>
                                          <p:spTgt spid="262"/>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261"/>
                                        </p:tgtEl>
                                        <p:attrNameLst>
                                          <p:attrName>style.visibility</p:attrName>
                                        </p:attrNameLst>
                                      </p:cBhvr>
                                      <p:to>
                                        <p:strVal val="visible"/>
                                      </p:to>
                                    </p:set>
                                    <p:anim calcmode="lin" valueType="num">
                                      <p:cBhvr additive="base">
                                        <p:cTn id="11" dur="1000"/>
                                        <p:tgtEl>
                                          <p:spTgt spid="261"/>
                                        </p:tgtEl>
                                        <p:attrNameLst>
                                          <p:attrName>ppt_w</p:attrName>
                                        </p:attrNameLst>
                                      </p:cBhvr>
                                      <p:tavLst>
                                        <p:tav tm="0">
                                          <p:val>
                                            <p:strVal val="0"/>
                                          </p:val>
                                        </p:tav>
                                        <p:tav tm="100000">
                                          <p:val>
                                            <p:strVal val="#ppt_w"/>
                                          </p:val>
                                        </p:tav>
                                      </p:tavLst>
                                    </p:anim>
                                    <p:anim calcmode="lin" valueType="num">
                                      <p:cBhvr additive="base">
                                        <p:cTn id="12" dur="1000"/>
                                        <p:tgtEl>
                                          <p:spTgt spid="261"/>
                                        </p:tgtEl>
                                        <p:attrNameLst>
                                          <p:attrName>ppt_h</p:attrName>
                                        </p:attrNameLst>
                                      </p:cBhvr>
                                      <p:tavLst>
                                        <p:tav tm="0">
                                          <p:val>
                                            <p:strVal val="0"/>
                                          </p:val>
                                        </p:tav>
                                        <p:tav tm="100000">
                                          <p:val>
                                            <p:strVal val="#ppt_h"/>
                                          </p:val>
                                        </p:tav>
                                      </p:tavLst>
                                    </p:anim>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63"/>
                                        </p:tgtEl>
                                        <p:attrNameLst>
                                          <p:attrName>style.visibility</p:attrName>
                                        </p:attrNameLst>
                                      </p:cBhvr>
                                      <p:to>
                                        <p:strVal val="visible"/>
                                      </p:to>
                                    </p:set>
                                    <p:animEffect transition="in" filter="fade">
                                      <p:cBhvr>
                                        <p:cTn id="16" dur="1000"/>
                                        <p:tgtEl>
                                          <p:spTgt spid="2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Shape 268"/>
          <p:cNvSpPr/>
          <p:nvPr/>
        </p:nvSpPr>
        <p:spPr>
          <a:xfrm>
            <a:off x="990600" y="2895600"/>
            <a:ext cx="3429000" cy="3429000"/>
          </a:xfrm>
          <a:prstGeom prst="rect">
            <a:avLst/>
          </a:prstGeom>
          <a:blipFill>
            <a:blip r:embed="rId3"/>
            <a:stretch>
              <a:fillRect/>
            </a:stretch>
          </a:blipFill>
        </p:spPr>
      </p:sp>
      <p:sp>
        <p:nvSpPr>
          <p:cNvPr id="269" name="Shape 269"/>
          <p:cNvSpPr/>
          <p:nvPr/>
        </p:nvSpPr>
        <p:spPr>
          <a:xfrm>
            <a:off x="4876800" y="3505200"/>
            <a:ext cx="3657599" cy="2609087"/>
          </a:xfrm>
          <a:prstGeom prst="rect">
            <a:avLst/>
          </a:prstGeom>
          <a:blipFill>
            <a:blip r:embed="rId4"/>
            <a:stretch>
              <a:fillRect/>
            </a:stretch>
          </a:blipFill>
        </p:spPr>
      </p:sp>
      <p:sp>
        <p:nvSpPr>
          <p:cNvPr id="270" name="Shape 270"/>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a:t>Introduction to Bookshare and Software Playback</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p:nvPr/>
        </p:nvSpPr>
        <p:spPr>
          <a:xfrm>
            <a:off x="228600" y="1752599"/>
            <a:ext cx="8191499" cy="4462720"/>
          </a:xfrm>
          <a:prstGeom prst="rect">
            <a:avLst/>
          </a:prstGeom>
          <a:noFill/>
          <a:ln>
            <a:noFill/>
          </a:ln>
        </p:spPr>
        <p:txBody>
          <a:bodyPr wrap="square" lIns="91425" tIns="45700" rIns="91425" bIns="45700" anchor="t" anchorCtr="0">
            <a:spAutoFit/>
          </a:bodyPr>
          <a:lstStyle/>
          <a:p>
            <a:pPr marL="0" marR="0" lvl="0" indent="0" algn="l" rtl="0">
              <a:buClr>
                <a:schemeClr val="dk1"/>
              </a:buClr>
              <a:buSzPct val="165000"/>
              <a:buFont typeface="Arial" pitchFamily="34" charset="0"/>
              <a:buChar char="•"/>
            </a:pPr>
            <a:r>
              <a:rPr lang="en" sz="3200" dirty="0" smtClean="0"/>
              <a:t>O</a:t>
            </a:r>
            <a:r>
              <a:rPr lang="en" sz="3200" b="0" i="0" u="none" strike="noStrike" cap="none" baseline="0" dirty="0" smtClean="0">
                <a:latin typeface="Arial"/>
                <a:ea typeface="Arial"/>
                <a:cs typeface="Arial"/>
                <a:sym typeface="Arial"/>
              </a:rPr>
              <a:t>nline </a:t>
            </a:r>
            <a:r>
              <a:rPr lang="en" sz="3200" b="0" i="0" u="none" strike="noStrike" cap="none" baseline="0" dirty="0">
                <a:latin typeface="Arial"/>
                <a:ea typeface="Arial"/>
                <a:cs typeface="Arial"/>
                <a:sym typeface="Arial"/>
              </a:rPr>
              <a:t>library of accessible media for individuals with print disabilities </a:t>
            </a:r>
          </a:p>
          <a:p>
            <a:endParaRPr dirty="0"/>
          </a:p>
          <a:p>
            <a:pPr marL="0" marR="0" lvl="0" indent="0" algn="l" rtl="0">
              <a:buClr>
                <a:schemeClr val="dk1"/>
              </a:buClr>
              <a:buSzPct val="98958"/>
              <a:buFont typeface="Arial"/>
              <a:buChar char="•"/>
            </a:pPr>
            <a:r>
              <a:rPr lang="en" sz="3200" dirty="0"/>
              <a:t>F</a:t>
            </a:r>
            <a:r>
              <a:rPr lang="en" sz="3200" b="0" i="0" u="none" strike="noStrike" cap="none" baseline="0" dirty="0">
                <a:latin typeface="Arial"/>
                <a:ea typeface="Arial"/>
                <a:cs typeface="Arial"/>
                <a:sym typeface="Arial"/>
              </a:rPr>
              <a:t>ree membership to qualified students</a:t>
            </a:r>
          </a:p>
          <a:p>
            <a:endParaRPr dirty="0"/>
          </a:p>
          <a:p>
            <a:pPr marL="0" marR="0" lvl="0" indent="0" algn="l" rtl="0">
              <a:buClr>
                <a:schemeClr val="dk1"/>
              </a:buClr>
              <a:buSzPct val="98958"/>
              <a:buFont typeface="Arial"/>
              <a:buChar char="•"/>
            </a:pPr>
            <a:r>
              <a:rPr lang="en" sz="3200" b="0" i="0" u="none" strike="noStrike" cap="none" baseline="0" dirty="0">
                <a:latin typeface="Arial"/>
                <a:ea typeface="Arial"/>
                <a:cs typeface="Arial"/>
                <a:sym typeface="Arial"/>
              </a:rPr>
              <a:t>Provides 4 </a:t>
            </a:r>
            <a:r>
              <a:rPr lang="en" sz="3200" b="0" i="0" u="none" strike="noStrike" cap="none" baseline="0" dirty="0" smtClean="0">
                <a:latin typeface="Arial"/>
                <a:ea typeface="Arial"/>
                <a:cs typeface="Arial"/>
                <a:sym typeface="Arial"/>
              </a:rPr>
              <a:t>ways </a:t>
            </a:r>
            <a:r>
              <a:rPr lang="en" sz="3200" b="0" i="0" u="none" strike="noStrike" cap="none" baseline="0" dirty="0">
                <a:latin typeface="Arial"/>
                <a:ea typeface="Arial"/>
                <a:cs typeface="Arial"/>
                <a:sym typeface="Arial"/>
              </a:rPr>
              <a:t>to </a:t>
            </a:r>
            <a:r>
              <a:rPr lang="en" sz="3200" b="0" i="0" u="none" strike="noStrike" cap="none" baseline="0" dirty="0" smtClean="0">
                <a:latin typeface="Arial"/>
                <a:ea typeface="Arial"/>
                <a:cs typeface="Arial"/>
                <a:sym typeface="Arial"/>
              </a:rPr>
              <a:t>enjoy reading</a:t>
            </a:r>
            <a:r>
              <a:rPr lang="en" sz="3200" b="0" i="0" u="none" strike="noStrike" cap="none" baseline="0" dirty="0">
                <a:latin typeface="Arial"/>
                <a:ea typeface="Arial"/>
                <a:cs typeface="Arial"/>
                <a:sym typeface="Arial"/>
              </a:rPr>
              <a:t>:</a:t>
            </a:r>
          </a:p>
          <a:p>
            <a:pPr marL="914400" marR="0" lvl="1" indent="-349250" algn="l" rtl="0">
              <a:buClr>
                <a:schemeClr val="dk1"/>
              </a:buClr>
              <a:buSzPct val="59375"/>
              <a:buFont typeface="Courier New"/>
              <a:buChar char="o"/>
            </a:pPr>
            <a:r>
              <a:rPr lang="en" sz="3200" b="0" i="0" u="none" strike="noStrike" cap="none" baseline="0" dirty="0">
                <a:latin typeface="Arial"/>
                <a:ea typeface="Arial"/>
                <a:cs typeface="Arial"/>
                <a:sym typeface="Arial"/>
              </a:rPr>
              <a:t>multi-modal (see/hear simultaneously</a:t>
            </a:r>
            <a:r>
              <a:rPr lang="en" sz="3200" dirty="0"/>
              <a:t>)</a:t>
            </a:r>
          </a:p>
          <a:p>
            <a:pPr marL="914400" marR="0" lvl="1" indent="-349250" algn="l" rtl="0">
              <a:buClr>
                <a:schemeClr val="dk1"/>
              </a:buClr>
              <a:buSzPct val="59375"/>
              <a:buFont typeface="Courier New"/>
              <a:buChar char="o"/>
            </a:pPr>
            <a:r>
              <a:rPr lang="en" sz="3200" dirty="0"/>
              <a:t>read with screen magnification</a:t>
            </a:r>
          </a:p>
          <a:p>
            <a:pPr marL="914400" marR="0" lvl="1" indent="-349250" algn="l" rtl="0">
              <a:buClr>
                <a:schemeClr val="dk1"/>
              </a:buClr>
              <a:buSzPct val="59375"/>
              <a:buFont typeface="Courier New"/>
              <a:buChar char="o"/>
            </a:pPr>
            <a:r>
              <a:rPr lang="en" sz="3200" dirty="0"/>
              <a:t>listen </a:t>
            </a:r>
          </a:p>
          <a:p>
            <a:pPr marL="914400" marR="0" lvl="1" indent="-349250" algn="l" rtl="0">
              <a:buClr>
                <a:schemeClr val="dk1"/>
              </a:buClr>
              <a:buSzPct val="59375"/>
              <a:buFont typeface="Courier New"/>
              <a:buChar char="o"/>
            </a:pPr>
            <a:r>
              <a:rPr lang="en" sz="3200" dirty="0"/>
              <a:t>electronic </a:t>
            </a:r>
            <a:r>
              <a:rPr lang="en" sz="3200" b="0" i="0" u="none" strike="noStrike" cap="none" baseline="0" dirty="0" smtClean="0">
                <a:latin typeface="Arial"/>
                <a:ea typeface="Arial"/>
                <a:cs typeface="Arial"/>
                <a:sym typeface="Arial"/>
              </a:rPr>
              <a:t>braille </a:t>
            </a:r>
            <a:r>
              <a:rPr lang="en" sz="3200" b="0" i="0" u="none" strike="noStrike" cap="none" baseline="0" dirty="0">
                <a:latin typeface="Arial"/>
                <a:ea typeface="Arial"/>
                <a:cs typeface="Arial"/>
                <a:sym typeface="Arial"/>
              </a:rPr>
              <a:t>or hardcopy</a:t>
            </a:r>
          </a:p>
        </p:txBody>
      </p:sp>
      <p:sp>
        <p:nvSpPr>
          <p:cNvPr id="276" name="Shape 276"/>
          <p:cNvSpPr txBox="1">
            <a:spLocks noGrp="1"/>
          </p:cNvSpPr>
          <p:nvPr>
            <p:ph type="title"/>
          </p:nvPr>
        </p:nvSpPr>
        <p:spPr>
          <a:xfrm>
            <a:off x="152400" y="244212"/>
            <a:ext cx="8229600" cy="1143000"/>
          </a:xfrm>
          <a:prstGeom prst="rect">
            <a:avLst/>
          </a:prstGeom>
        </p:spPr>
        <p:txBody>
          <a:bodyPr lIns="91425" tIns="91425" rIns="91425" bIns="91425" anchor="b" anchorCtr="0">
            <a:spAutoFit/>
          </a:bodyPr>
          <a:lstStyle/>
          <a:p>
            <a:pPr>
              <a:buNone/>
            </a:pPr>
            <a:r>
              <a:rPr lang="en"/>
              <a:t>Bookshare</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5"/>
                                        </p:tgtEl>
                                        <p:attrNameLst>
                                          <p:attrName>style.visibility</p:attrName>
                                        </p:attrNameLst>
                                      </p:cBhvr>
                                      <p:to>
                                        <p:strVal val="visible"/>
                                      </p:to>
                                    </p:set>
                                    <p:animEffect transition="in" filter="fade">
                                      <p:cBhvr>
                                        <p:cTn id="7" dur="1000"/>
                                        <p:tgtEl>
                                          <p:spTgt spid="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Shape 281"/>
          <p:cNvSpPr/>
          <p:nvPr/>
        </p:nvSpPr>
        <p:spPr>
          <a:xfrm>
            <a:off x="76550" y="1674550"/>
            <a:ext cx="8763000" cy="5016899"/>
          </a:xfrm>
          <a:prstGeom prst="rect">
            <a:avLst/>
          </a:prstGeom>
          <a:noFill/>
          <a:ln>
            <a:noFill/>
          </a:ln>
        </p:spPr>
        <p:txBody>
          <a:bodyPr lIns="91425" tIns="45700" rIns="91425" bIns="45700" anchor="t" anchorCtr="0">
            <a:spAutoFit/>
          </a:bodyPr>
          <a:lstStyle/>
          <a:p>
            <a:pPr marL="0" marR="0" lvl="0" indent="0" algn="l" rtl="0">
              <a:buClr>
                <a:schemeClr val="dk1"/>
              </a:buClr>
              <a:buSzPct val="98958"/>
              <a:buFont typeface="Arial"/>
              <a:buChar char="•"/>
            </a:pPr>
            <a:r>
              <a:rPr lang="en" sz="3200" b="1"/>
              <a:t>A</a:t>
            </a:r>
            <a:r>
              <a:rPr lang="en" sz="3200" b="1" i="0" u="none" strike="noStrike" cap="none" baseline="0">
                <a:latin typeface="Arial"/>
                <a:ea typeface="Arial"/>
                <a:cs typeface="Arial"/>
                <a:sym typeface="Arial"/>
              </a:rPr>
              <a:t>dd Members (the students) and additional Sponsors (staff). </a:t>
            </a:r>
          </a:p>
          <a:p>
            <a:endParaRPr/>
          </a:p>
          <a:p>
            <a:endParaRPr/>
          </a:p>
          <a:p>
            <a:pPr marL="0" marR="0" lvl="0" indent="0" algn="l" rtl="0">
              <a:buClr>
                <a:schemeClr val="dk1"/>
              </a:buClr>
              <a:buSzPct val="98958"/>
              <a:buFont typeface="Arial"/>
              <a:buChar char="•"/>
            </a:pPr>
            <a:r>
              <a:rPr lang="en" sz="3200" b="1"/>
              <a:t>Video demonstration</a:t>
            </a:r>
          </a:p>
          <a:p>
            <a:pPr marR="0" lvl="0" algn="l" rtl="0">
              <a:buNone/>
            </a:pPr>
            <a:r>
              <a:rPr lang="en" sz="3200" b="0" i="0" u="sng" strike="noStrike" cap="none" baseline="0">
                <a:solidFill>
                  <a:schemeClr val="hlink"/>
                </a:solidFill>
                <a:latin typeface="Arial"/>
                <a:ea typeface="Arial"/>
                <a:cs typeface="Arial"/>
                <a:sym typeface="Arial"/>
                <a:hlinkClick r:id="rId3"/>
              </a:rPr>
              <a:t>http://assets.bookshare.org/guides/add-members-and-sponsors/lib/playback.html</a:t>
            </a:r>
            <a:r>
              <a:rPr lang="en" sz="3200" b="0" i="0" u="none" strike="noStrike" cap="none" baseline="0">
                <a:solidFill>
                  <a:schemeClr val="dk1"/>
                </a:solidFill>
                <a:latin typeface="Arial"/>
                <a:ea typeface="Arial"/>
                <a:cs typeface="Arial"/>
                <a:sym typeface="Arial"/>
              </a:rPr>
              <a:t>.</a:t>
            </a:r>
          </a:p>
          <a:p>
            <a:endParaRPr/>
          </a:p>
        </p:txBody>
      </p:sp>
      <p:sp>
        <p:nvSpPr>
          <p:cNvPr id="282" name="Shape 282"/>
          <p:cNvSpPr txBox="1">
            <a:spLocks noGrp="1"/>
          </p:cNvSpPr>
          <p:nvPr>
            <p:ph type="title"/>
          </p:nvPr>
        </p:nvSpPr>
        <p:spPr>
          <a:xfrm>
            <a:off x="76550" y="320262"/>
            <a:ext cx="8229600" cy="1143000"/>
          </a:xfrm>
          <a:prstGeom prst="rect">
            <a:avLst/>
          </a:prstGeom>
        </p:spPr>
        <p:txBody>
          <a:bodyPr lIns="91425" tIns="91425" rIns="91425" bIns="91425" anchor="b" anchorCtr="0">
            <a:spAutoFit/>
          </a:bodyPr>
          <a:lstStyle/>
          <a:p>
            <a:pPr>
              <a:buNone/>
            </a:pPr>
            <a:r>
              <a:rPr lang="en"/>
              <a:t>Adding members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1"/>
                                        </p:tgtEl>
                                        <p:attrNameLst>
                                          <p:attrName>style.visibility</p:attrName>
                                        </p:attrNameLst>
                                      </p:cBhvr>
                                      <p:to>
                                        <p:strVal val="visible"/>
                                      </p:to>
                                    </p:set>
                                    <p:animEffect transition="in" filter="fade">
                                      <p:cBhvr>
                                        <p:cTn id="7" dur="1000"/>
                                        <p:tgtEl>
                                          <p:spTgt spid="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p:nvPr/>
        </p:nvSpPr>
        <p:spPr>
          <a:xfrm>
            <a:off x="381000" y="1689425"/>
            <a:ext cx="8077200" cy="2769949"/>
          </a:xfrm>
          <a:prstGeom prst="rect">
            <a:avLst/>
          </a:prstGeom>
          <a:noFill/>
          <a:ln>
            <a:noFill/>
          </a:ln>
        </p:spPr>
        <p:txBody>
          <a:bodyPr wrap="square" lIns="91425" tIns="45700" rIns="91425" bIns="45700" anchor="t" anchorCtr="0">
            <a:spAutoFit/>
          </a:bodyPr>
          <a:lstStyle/>
          <a:p>
            <a:pPr marR="0" lvl="0" algn="l" rtl="0">
              <a:buNone/>
            </a:pPr>
            <a:r>
              <a:rPr lang="en" sz="3200" b="1" i="0" u="none" strike="noStrike" cap="none" baseline="0" dirty="0">
                <a:latin typeface="Arial"/>
                <a:ea typeface="Arial"/>
                <a:cs typeface="Arial"/>
                <a:sym typeface="Arial"/>
              </a:rPr>
              <a:t>Students can also have Individual Memberships.</a:t>
            </a:r>
          </a:p>
          <a:p>
            <a:endParaRPr dirty="0"/>
          </a:p>
          <a:p>
            <a:pPr marR="0" lvl="0" algn="l" rtl="0">
              <a:buNone/>
            </a:pPr>
            <a:r>
              <a:rPr lang="en" sz="3200" b="1" dirty="0"/>
              <a:t>Video Demonstration </a:t>
            </a:r>
          </a:p>
          <a:p>
            <a:pPr marR="0" lvl="0" algn="l" rtl="0">
              <a:buNone/>
            </a:pPr>
            <a:r>
              <a:rPr lang="en" sz="3200" b="0" i="0" u="sng" strike="noStrike" cap="none" baseline="0" dirty="0">
                <a:solidFill>
                  <a:schemeClr val="hlink"/>
                </a:solidFill>
                <a:latin typeface="Arial"/>
                <a:ea typeface="Arial"/>
                <a:cs typeface="Arial"/>
                <a:sym typeface="Arial"/>
                <a:hlinkClick r:id="rId3"/>
              </a:rPr>
              <a:t>http://assets.bookshare.org/guides/om-to-im/lib/playback.html</a:t>
            </a:r>
            <a:r>
              <a:rPr lang="en" sz="3200" b="0" i="0" u="none" strike="noStrike" cap="none" baseline="0" dirty="0">
                <a:solidFill>
                  <a:schemeClr val="dk1"/>
                </a:solidFill>
                <a:latin typeface="Arial"/>
                <a:ea typeface="Arial"/>
                <a:cs typeface="Arial"/>
                <a:sym typeface="Arial"/>
              </a:rPr>
              <a:t>.</a:t>
            </a:r>
          </a:p>
        </p:txBody>
      </p:sp>
      <p:sp>
        <p:nvSpPr>
          <p:cNvPr id="288" name="Shape 288"/>
          <p:cNvSpPr txBox="1">
            <a:spLocks noGrp="1"/>
          </p:cNvSpPr>
          <p:nvPr>
            <p:ph type="title"/>
          </p:nvPr>
        </p:nvSpPr>
        <p:spPr>
          <a:xfrm>
            <a:off x="77050" y="274637"/>
            <a:ext cx="8229600" cy="1143000"/>
          </a:xfrm>
          <a:prstGeom prst="rect">
            <a:avLst/>
          </a:prstGeom>
        </p:spPr>
        <p:txBody>
          <a:bodyPr lIns="91425" tIns="91425" rIns="91425" bIns="91425" anchor="b" anchorCtr="0">
            <a:spAutoFit/>
          </a:bodyPr>
          <a:lstStyle/>
          <a:p>
            <a:pPr>
              <a:buNone/>
            </a:pPr>
            <a:r>
              <a:rPr lang="en"/>
              <a:t>Individual Memberships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fade">
                                      <p:cBhvr>
                                        <p:cTn id="7" dur="1000"/>
                                        <p:tgtEl>
                                          <p:spTgt spid="2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p:nvPr/>
        </p:nvSpPr>
        <p:spPr>
          <a:xfrm>
            <a:off x="533400" y="1417637"/>
            <a:ext cx="8001000" cy="4801274"/>
          </a:xfrm>
          <a:prstGeom prst="rect">
            <a:avLst/>
          </a:prstGeom>
          <a:noFill/>
          <a:ln>
            <a:noFill/>
          </a:ln>
        </p:spPr>
        <p:txBody>
          <a:bodyPr wrap="square" lIns="91425" tIns="45700" rIns="91425" bIns="45700" anchor="t" anchorCtr="0">
            <a:spAutoFit/>
          </a:bodyPr>
          <a:lstStyle/>
          <a:p>
            <a:pPr marL="0" marR="0" lvl="0" indent="0" algn="l" rtl="0">
              <a:buClr>
                <a:schemeClr val="dk1"/>
              </a:buClr>
              <a:buSzPct val="175925"/>
            </a:pPr>
            <a:r>
              <a:rPr lang="en" sz="1800" b="1" i="0" u="none" strike="noStrike" cap="none" baseline="0" dirty="0">
                <a:latin typeface="Arial"/>
                <a:ea typeface="Arial"/>
                <a:cs typeface="Arial"/>
                <a:sym typeface="Arial"/>
              </a:rPr>
              <a:t>
</a:t>
            </a:r>
            <a:r>
              <a:rPr lang="en" sz="3200" b="1" i="0" u="none" strike="noStrike" cap="none" baseline="0" dirty="0">
                <a:latin typeface="Arial"/>
                <a:ea typeface="Arial"/>
                <a:cs typeface="Arial"/>
                <a:sym typeface="Arial"/>
              </a:rPr>
              <a:t>HumanWare Victor Reader Soft </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Don Johnston Read:OutLoud </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Kurzweil 3000/ 1000</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TextHelp</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WYNN</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OpenBook</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Window-Eyes</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JAWS</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Zoomtext</a:t>
            </a:r>
          </a:p>
        </p:txBody>
      </p:sp>
      <p:sp>
        <p:nvSpPr>
          <p:cNvPr id="294" name="Shape 294"/>
          <p:cNvSpPr txBox="1">
            <a:spLocks noGrp="1"/>
          </p:cNvSpPr>
          <p:nvPr>
            <p:ph type="title"/>
          </p:nvPr>
        </p:nvSpPr>
        <p:spPr>
          <a:xfrm>
            <a:off x="76200" y="274637"/>
            <a:ext cx="8229600" cy="1143000"/>
          </a:xfrm>
          <a:prstGeom prst="rect">
            <a:avLst/>
          </a:prstGeom>
        </p:spPr>
        <p:txBody>
          <a:bodyPr lIns="91425" tIns="91425" rIns="91425" bIns="91425" anchor="b" anchorCtr="0">
            <a:spAutoFit/>
          </a:bodyPr>
          <a:lstStyle/>
          <a:p>
            <a:pPr lvl="0" rtl="0">
              <a:buNone/>
            </a:pPr>
            <a:r>
              <a:rPr lang="en" sz="3200" b="0">
                <a:solidFill>
                  <a:srgbClr val="FFE599"/>
                </a:solidFill>
                <a:latin typeface="Arial"/>
                <a:ea typeface="Arial"/>
                <a:cs typeface="Arial"/>
                <a:sym typeface="Arial"/>
              </a:rPr>
              <a:t>
</a:t>
            </a:r>
            <a:r>
              <a:rPr lang="en">
                <a:latin typeface="Arial"/>
                <a:ea typeface="Arial"/>
                <a:cs typeface="Arial"/>
                <a:sym typeface="Arial"/>
              </a:rPr>
              <a:t>Compatible AT Software</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3"/>
                                        </p:tgtEl>
                                        <p:attrNameLst>
                                          <p:attrName>style.visibility</p:attrName>
                                        </p:attrNameLst>
                                      </p:cBhvr>
                                      <p:to>
                                        <p:strVal val="visible"/>
                                      </p:to>
                                    </p:set>
                                    <p:animEffect transition="in" filter="fade">
                                      <p:cBhvr>
                                        <p:cTn id="7" dur="10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p:nvPr/>
        </p:nvSpPr>
        <p:spPr>
          <a:xfrm>
            <a:off x="381000" y="1417637"/>
            <a:ext cx="7986299" cy="4308831"/>
          </a:xfrm>
          <a:prstGeom prst="rect">
            <a:avLst/>
          </a:prstGeom>
          <a:noFill/>
          <a:ln>
            <a:noFill/>
          </a:ln>
        </p:spPr>
        <p:txBody>
          <a:bodyPr wrap="square" lIns="91425" tIns="45700" rIns="91425" bIns="45700" anchor="t" anchorCtr="0">
            <a:spAutoFit/>
          </a:bodyPr>
          <a:lstStyle/>
          <a:p>
            <a:pPr marL="0" marR="0" lvl="0" indent="0" algn="l" rtl="0">
              <a:buClr>
                <a:schemeClr val="dk1"/>
              </a:buClr>
              <a:buSzPct val="175925"/>
            </a:pPr>
            <a:r>
              <a:rPr lang="en" sz="1800" b="1" i="0" u="none" strike="noStrike" cap="none" baseline="0" dirty="0">
                <a:latin typeface="Arial"/>
                <a:ea typeface="Arial"/>
                <a:cs typeface="Arial"/>
                <a:sym typeface="Arial"/>
              </a:rPr>
              <a:t>
</a:t>
            </a:r>
            <a:r>
              <a:rPr lang="en" sz="3200" b="1" i="0" u="none" strike="noStrike" cap="none" baseline="0" dirty="0">
                <a:latin typeface="Arial"/>
                <a:ea typeface="Arial"/>
                <a:cs typeface="Arial"/>
                <a:sym typeface="Arial"/>
              </a:rPr>
              <a:t>Getting Started → Reading Tools →Free Readers for Bookshare Members</a:t>
            </a:r>
          </a:p>
          <a:p>
            <a:pPr marL="914400" marR="0" lvl="1" indent="-349250" algn="l" rtl="0">
              <a:buClr>
                <a:schemeClr val="dk1"/>
              </a:buClr>
              <a:buSzPct val="59375"/>
              <a:buFont typeface="Courier New"/>
              <a:buChar char="o"/>
            </a:pPr>
            <a:r>
              <a:rPr lang="en" sz="3200" b="1" i="0" u="none" strike="noStrike" cap="none" baseline="0" dirty="0">
                <a:latin typeface="Arial"/>
                <a:ea typeface="Arial"/>
                <a:cs typeface="Arial"/>
                <a:sym typeface="Arial"/>
              </a:rPr>
              <a:t>Read:OutLoud (PC and Mac) &amp;</a:t>
            </a:r>
          </a:p>
          <a:p>
            <a:pPr marL="914400" marR="0" lvl="1" indent="-349250" algn="l" rtl="0">
              <a:buClr>
                <a:schemeClr val="dk1"/>
              </a:buClr>
              <a:buSzPct val="59375"/>
              <a:buFont typeface="Courier New"/>
              <a:buChar char="o"/>
            </a:pPr>
            <a:r>
              <a:rPr lang="en" sz="3200" b="1" i="0" u="none" strike="noStrike" cap="none" baseline="0" dirty="0">
                <a:latin typeface="Arial"/>
                <a:ea typeface="Arial"/>
                <a:cs typeface="Arial"/>
                <a:sym typeface="Arial"/>
              </a:rPr>
              <a:t>Victor Reader Soft (PC only)</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Higher quality voices are also available to download: </a:t>
            </a:r>
          </a:p>
          <a:p>
            <a:pPr marL="914400" marR="0" lvl="1" indent="-349250" algn="l" rtl="0">
              <a:buClr>
                <a:schemeClr val="dk1"/>
              </a:buClr>
              <a:buSzPct val="59375"/>
              <a:buFont typeface="Courier New"/>
              <a:buChar char="o"/>
            </a:pPr>
            <a:r>
              <a:rPr lang="en" sz="3200" b="1" i="0" u="none" strike="noStrike" cap="none" baseline="0" dirty="0">
                <a:latin typeface="Arial"/>
                <a:ea typeface="Arial"/>
                <a:cs typeface="Arial"/>
                <a:sym typeface="Arial"/>
              </a:rPr>
              <a:t>Acapela TTS Voices by Acapela Group</a:t>
            </a:r>
          </a:p>
        </p:txBody>
      </p:sp>
      <p:sp>
        <p:nvSpPr>
          <p:cNvPr id="301" name="Shape 301"/>
          <p:cNvSpPr txBox="1">
            <a:spLocks noGrp="1"/>
          </p:cNvSpPr>
          <p:nvPr>
            <p:ph type="title"/>
          </p:nvPr>
        </p:nvSpPr>
        <p:spPr>
          <a:xfrm>
            <a:off x="0" y="274637"/>
            <a:ext cx="8229600" cy="1143000"/>
          </a:xfrm>
          <a:prstGeom prst="rect">
            <a:avLst/>
          </a:prstGeom>
        </p:spPr>
        <p:txBody>
          <a:bodyPr lIns="91425" tIns="91425" rIns="91425" bIns="91425" anchor="b" anchorCtr="0">
            <a:spAutoFit/>
          </a:bodyPr>
          <a:lstStyle/>
          <a:p>
            <a:pPr>
              <a:buNone/>
            </a:pPr>
            <a:r>
              <a:rPr lang="en" sz="3200" b="0">
                <a:latin typeface="Arial"/>
                <a:ea typeface="Arial"/>
                <a:cs typeface="Arial"/>
                <a:sym typeface="Arial"/>
              </a:rPr>
              <a:t>Free software</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0"/>
                                        </p:tgtEl>
                                        <p:attrNameLst>
                                          <p:attrName>style.visibility</p:attrName>
                                        </p:attrNameLst>
                                      </p:cBhvr>
                                      <p:to>
                                        <p:strVal val="visible"/>
                                      </p:to>
                                    </p:set>
                                    <p:animEffect transition="in" filter="fade">
                                      <p:cBhvr>
                                        <p:cTn id="7" dur="1000"/>
                                        <p:tgtEl>
                                          <p:spTgt spid="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Shape 306"/>
          <p:cNvSpPr/>
          <p:nvPr/>
        </p:nvSpPr>
        <p:spPr>
          <a:xfrm>
            <a:off x="533400" y="1933375"/>
            <a:ext cx="8121000" cy="4031833"/>
          </a:xfrm>
          <a:prstGeom prst="rect">
            <a:avLst/>
          </a:prstGeom>
          <a:noFill/>
          <a:ln>
            <a:noFill/>
          </a:ln>
        </p:spPr>
        <p:txBody>
          <a:bodyPr wrap="square" lIns="91425" tIns="45700" rIns="91425" bIns="45700" anchor="t" anchorCtr="0">
            <a:spAutoFit/>
          </a:bodyPr>
          <a:lstStyle/>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Login to Bookshare and select “Reading Tools” under “Getting Started” in the primary navigation bar. </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Select “Download Victor Reader Soft.”</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Save the installer file to your computer (Note where it saves to). </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Find the downloaded installer file.</a:t>
            </a:r>
          </a:p>
          <a:p>
            <a:pPr marL="0" marR="0" lvl="0" indent="0" algn="l" rtl="0">
              <a:buClr>
                <a:schemeClr val="dk1"/>
              </a:buClr>
              <a:buSzPct val="98958"/>
              <a:buFont typeface="Arial"/>
              <a:buChar char="•"/>
            </a:pPr>
            <a:r>
              <a:rPr lang="en" sz="3200" b="1" i="0" u="none" strike="noStrike" cap="none" baseline="0" dirty="0">
                <a:latin typeface="Arial"/>
                <a:ea typeface="Arial"/>
                <a:cs typeface="Arial"/>
                <a:sym typeface="Arial"/>
              </a:rPr>
              <a:t>Open by double-clicking it, and run.</a:t>
            </a:r>
          </a:p>
        </p:txBody>
      </p:sp>
      <p:sp>
        <p:nvSpPr>
          <p:cNvPr id="307" name="Shape 307"/>
          <p:cNvSpPr txBox="1">
            <a:spLocks noGrp="1"/>
          </p:cNvSpPr>
          <p:nvPr>
            <p:ph type="title"/>
          </p:nvPr>
        </p:nvSpPr>
        <p:spPr>
          <a:xfrm>
            <a:off x="152400" y="274637"/>
            <a:ext cx="8229600" cy="1143000"/>
          </a:xfrm>
          <a:prstGeom prst="rect">
            <a:avLst/>
          </a:prstGeom>
        </p:spPr>
        <p:txBody>
          <a:bodyPr lIns="91425" tIns="91425" rIns="91425" bIns="91425" anchor="b" anchorCtr="0">
            <a:spAutoFit/>
          </a:bodyPr>
          <a:lstStyle/>
          <a:p>
            <a:pPr>
              <a:buNone/>
            </a:pPr>
            <a:r>
              <a:rPr lang="en"/>
              <a:t>Victor Reader Soft (VRS)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6"/>
                                        </p:tgtEl>
                                        <p:attrNameLst>
                                          <p:attrName>style.visibility</p:attrName>
                                        </p:attrNameLst>
                                      </p:cBhvr>
                                      <p:to>
                                        <p:strVal val="visible"/>
                                      </p:to>
                                    </p:set>
                                    <p:animEffect transition="in" filter="fade">
                                      <p:cBhvr>
                                        <p:cTn id="7" dur="1000"/>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Shape 312"/>
          <p:cNvSpPr/>
          <p:nvPr/>
        </p:nvSpPr>
        <p:spPr>
          <a:xfrm>
            <a:off x="457200" y="1905450"/>
            <a:ext cx="7629624" cy="3047099"/>
          </a:xfrm>
          <a:prstGeom prst="rect">
            <a:avLst/>
          </a:prstGeom>
          <a:noFill/>
          <a:ln>
            <a:noFill/>
          </a:ln>
        </p:spPr>
        <p:txBody>
          <a:bodyPr wrap="square" lIns="91425" tIns="45700" rIns="91425" bIns="45700" anchor="t" anchorCtr="0">
            <a:spAutoFit/>
          </a:bodyPr>
          <a:lstStyle/>
          <a:p>
            <a:pPr marL="0" marR="0" lvl="0" indent="0" algn="l" rtl="0">
              <a:buClr>
                <a:schemeClr val="dk1"/>
              </a:buClr>
              <a:buSzPct val="98958"/>
              <a:buFont typeface="Arial"/>
              <a:buChar char="•"/>
            </a:pPr>
            <a:r>
              <a:rPr lang="en" sz="3200" b="0" i="0" u="none" strike="noStrike" cap="none" baseline="0" dirty="0">
                <a:latin typeface="Arial"/>
                <a:ea typeface="Arial"/>
                <a:cs typeface="Arial"/>
                <a:sym typeface="Arial"/>
              </a:rPr>
              <a:t>Complete Setup Wizard by following prompts, reading and accepting the license agreement, and installing the application onto your computer (a shortcut will be placed onto your computer desktop).</a:t>
            </a:r>
          </a:p>
        </p:txBody>
      </p:sp>
      <p:sp>
        <p:nvSpPr>
          <p:cNvPr id="313" name="Shape 313"/>
          <p:cNvSpPr/>
          <p:nvPr/>
        </p:nvSpPr>
        <p:spPr>
          <a:xfrm>
            <a:off x="4343400" y="4495800"/>
            <a:ext cx="2133594" cy="2133601"/>
          </a:xfrm>
          <a:prstGeom prst="rect">
            <a:avLst/>
          </a:prstGeom>
          <a:blipFill>
            <a:blip r:embed="rId3"/>
            <a:stretch>
              <a:fillRect/>
            </a:stretch>
          </a:blipFill>
        </p:spPr>
      </p:sp>
      <p:sp>
        <p:nvSpPr>
          <p:cNvPr id="314" name="Shape 314"/>
          <p:cNvSpPr txBox="1">
            <a:spLocks noGrp="1"/>
          </p:cNvSpPr>
          <p:nvPr>
            <p:ph type="title"/>
          </p:nvPr>
        </p:nvSpPr>
        <p:spPr>
          <a:xfrm>
            <a:off x="152400" y="274637"/>
            <a:ext cx="8229600" cy="1143000"/>
          </a:xfrm>
          <a:prstGeom prst="rect">
            <a:avLst/>
          </a:prstGeom>
        </p:spPr>
        <p:txBody>
          <a:bodyPr lIns="91425" tIns="91425" rIns="91425" bIns="91425" anchor="b" anchorCtr="0">
            <a:spAutoFit/>
          </a:bodyPr>
          <a:lstStyle/>
          <a:p>
            <a:pPr lvl="0" rtl="0">
              <a:buNone/>
            </a:pPr>
            <a:r>
              <a:rPr lang="en"/>
              <a:t>VRS Cont'd </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2"/>
                                        </p:tgtEl>
                                        <p:attrNameLst>
                                          <p:attrName>style.visibility</p:attrName>
                                        </p:attrNameLst>
                                      </p:cBhvr>
                                      <p:to>
                                        <p:strVal val="visible"/>
                                      </p:to>
                                    </p:set>
                                    <p:animEffect transition="in" filter="fade">
                                      <p:cBhvr>
                                        <p:cTn id="7" dur="1000"/>
                                        <p:tgtEl>
                                          <p:spTgt spid="3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p:nvPr/>
        </p:nvSpPr>
        <p:spPr>
          <a:xfrm>
            <a:off x="91400" y="1417637"/>
            <a:ext cx="8381999" cy="5293716"/>
          </a:xfrm>
          <a:prstGeom prst="rect">
            <a:avLst/>
          </a:prstGeom>
          <a:noFill/>
          <a:ln>
            <a:noFill/>
          </a:ln>
        </p:spPr>
        <p:txBody>
          <a:bodyPr lIns="91425" tIns="45700" rIns="91425" bIns="45700" anchor="t" anchorCtr="0">
            <a:spAutoFit/>
          </a:bodyPr>
          <a:lstStyle/>
          <a:p>
            <a:pPr marL="0" marR="0" lvl="0" indent="0" algn="l" rtl="0">
              <a:buClr>
                <a:schemeClr val="dk1"/>
              </a:buClr>
              <a:buSzPct val="175925"/>
            </a:pPr>
            <a:r>
              <a:rPr lang="en" sz="1800" b="0" i="0" u="none" strike="noStrike" cap="none" baseline="0" dirty="0">
                <a:solidFill>
                  <a:schemeClr val="dk1"/>
                </a:solidFill>
                <a:latin typeface="Arial"/>
                <a:ea typeface="Arial"/>
                <a:cs typeface="Arial"/>
                <a:sym typeface="Arial"/>
              </a:rPr>
              <a:t>
</a:t>
            </a:r>
            <a:r>
              <a:rPr lang="en" sz="3200" b="0" i="0" u="none" strike="noStrike" cap="none" baseline="0" dirty="0">
                <a:solidFill>
                  <a:schemeClr val="dk1"/>
                </a:solidFill>
                <a:latin typeface="Arial"/>
                <a:ea typeface="Arial"/>
                <a:cs typeface="Arial"/>
                <a:sym typeface="Arial"/>
              </a:rPr>
              <a:t>Select “Reading Tools” under “Getting Started” in the primary navigation bar, select “Download Acapela TTS Voices,” and save the installer file to your computer. </a:t>
            </a:r>
          </a:p>
          <a:p>
            <a:pPr marL="0" marR="0" lvl="0" indent="0" algn="l" rtl="0">
              <a:buClr>
                <a:schemeClr val="dk1"/>
              </a:buClr>
              <a:buSzPct val="98958"/>
              <a:buFont typeface="Arial"/>
              <a:buChar char="•"/>
            </a:pPr>
            <a:r>
              <a:rPr lang="en" sz="3200" b="0" i="0" u="none" strike="noStrike" cap="none" baseline="0" dirty="0">
                <a:solidFill>
                  <a:schemeClr val="dk1"/>
                </a:solidFill>
                <a:latin typeface="Arial"/>
                <a:ea typeface="Arial"/>
                <a:cs typeface="Arial"/>
                <a:sym typeface="Arial"/>
              </a:rPr>
              <a:t>Find the downloaded installer file, open by double-clicking it, and run.</a:t>
            </a:r>
          </a:p>
          <a:p>
            <a:pPr marL="0" marR="0" lvl="0" indent="0" algn="l" rtl="0">
              <a:buClr>
                <a:schemeClr val="dk1"/>
              </a:buClr>
              <a:buSzPct val="98958"/>
              <a:buFont typeface="Arial"/>
              <a:buChar char="•"/>
            </a:pPr>
            <a:r>
              <a:rPr lang="en" sz="3200" b="0" i="0" u="none" strike="noStrike" cap="none" baseline="0" dirty="0">
                <a:solidFill>
                  <a:schemeClr val="dk1"/>
                </a:solidFill>
                <a:latin typeface="Arial"/>
                <a:ea typeface="Arial"/>
                <a:cs typeface="Arial"/>
                <a:sym typeface="Arial"/>
              </a:rPr>
              <a:t>Complete the Setup Wizard by following prompts, reading and accepting license agreement, and installing the application onto computer. </a:t>
            </a:r>
          </a:p>
        </p:txBody>
      </p:sp>
      <p:sp>
        <p:nvSpPr>
          <p:cNvPr id="320" name="Shape 320"/>
          <p:cNvSpPr txBox="1">
            <a:spLocks noGrp="1"/>
          </p:cNvSpPr>
          <p:nvPr>
            <p:ph type="title"/>
          </p:nvPr>
        </p:nvSpPr>
        <p:spPr>
          <a:xfrm>
            <a:off x="76200" y="274637"/>
            <a:ext cx="8229600" cy="1143000"/>
          </a:xfrm>
          <a:prstGeom prst="rect">
            <a:avLst/>
          </a:prstGeom>
        </p:spPr>
        <p:txBody>
          <a:bodyPr lIns="91425" tIns="91425" rIns="91425" bIns="91425" anchor="b" anchorCtr="0">
            <a:spAutoFit/>
          </a:bodyPr>
          <a:lstStyle/>
          <a:p>
            <a:pPr>
              <a:buNone/>
            </a:pPr>
            <a:r>
              <a:rPr lang="en"/>
              <a:t>VRS Voices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9"/>
                                        </p:tgtEl>
                                        <p:attrNameLst>
                                          <p:attrName>style.visibility</p:attrName>
                                        </p:attrNameLst>
                                      </p:cBhvr>
                                      <p:to>
                                        <p:strVal val="visible"/>
                                      </p:to>
                                    </p:set>
                                    <p:animEffect transition="in" filter="fade">
                                      <p:cBhvr>
                                        <p:cTn id="7" dur="1000"/>
                                        <p:tgtEl>
                                          <p:spTgt spid="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601723" y="141150"/>
            <a:ext cx="7831799" cy="4988100"/>
          </a:xfrm>
          <a:prstGeom prst="rect">
            <a:avLst/>
          </a:prstGeom>
        </p:spPr>
        <p:txBody>
          <a:bodyPr lIns="91425" tIns="91425" rIns="91425" bIns="91425" anchor="t" anchorCtr="0">
            <a:spAutoFit/>
          </a:bodyPr>
          <a:lstStyle/>
          <a:p>
            <a:pPr lvl="0" rtl="0">
              <a:buNone/>
            </a:pPr>
            <a:r>
              <a:rPr lang="en" sz="2800">
                <a:latin typeface="Arial"/>
                <a:ea typeface="Arial"/>
                <a:cs typeface="Arial"/>
                <a:sym typeface="Arial"/>
              </a:rPr>
              <a:t>
</a:t>
            </a:r>
          </a:p>
          <a:p>
            <a:endParaRPr/>
          </a:p>
          <a:p>
            <a:pPr algn="ctr">
              <a:buNone/>
            </a:pPr>
            <a:r>
              <a:rPr lang="en" sz="3600" b="1">
                <a:solidFill>
                  <a:srgbClr val="000000"/>
                </a:solidFill>
                <a:latin typeface="Arial"/>
                <a:ea typeface="Arial"/>
                <a:cs typeface="Arial"/>
                <a:sym typeface="Arial"/>
              </a:rPr>
              <a:t>One of the biggest barriers for students who have visual impairments is access to print.</a:t>
            </a:r>
          </a:p>
        </p:txBody>
      </p:sp>
      <p:sp>
        <p:nvSpPr>
          <p:cNvPr id="66" name="Shape 66"/>
          <p:cNvSpPr/>
          <p:nvPr/>
        </p:nvSpPr>
        <p:spPr>
          <a:xfrm>
            <a:off x="124000" y="28203"/>
            <a:ext cx="1700784" cy="1828800"/>
          </a:xfrm>
          <a:prstGeom prst="rect">
            <a:avLst/>
          </a:prstGeom>
          <a:blipFill>
            <a:blip r:embed="rId3"/>
            <a:stretch>
              <a:fillRect/>
            </a:stretch>
          </a:blipFill>
        </p:spPr>
      </p:sp>
      <p:sp>
        <p:nvSpPr>
          <p:cNvPr id="67" name="Shape 67"/>
          <p:cNvSpPr/>
          <p:nvPr/>
        </p:nvSpPr>
        <p:spPr>
          <a:xfrm>
            <a:off x="2853087" y="3535112"/>
            <a:ext cx="3095625" cy="3095625"/>
          </a:xfrm>
          <a:prstGeom prst="rect">
            <a:avLst/>
          </a:prstGeom>
          <a:blipFill>
            <a:blip r:embed="rId4"/>
            <a:stretch>
              <a:fillRect/>
            </a:stretch>
          </a:blipFill>
          <a:ln>
            <a:noFill/>
          </a:ln>
        </p:spPr>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p:nvPr/>
        </p:nvSpPr>
        <p:spPr>
          <a:xfrm>
            <a:off x="183675" y="1863043"/>
            <a:ext cx="8381999" cy="3539400"/>
          </a:xfrm>
          <a:prstGeom prst="rect">
            <a:avLst/>
          </a:prstGeom>
          <a:noFill/>
          <a:ln>
            <a:noFill/>
          </a:ln>
        </p:spPr>
        <p:txBody>
          <a:bodyPr lIns="91425" tIns="45700" rIns="91425" bIns="45700" anchor="t" anchorCtr="0">
            <a:spAutoFit/>
          </a:bodyPr>
          <a:lstStyle/>
          <a:p>
            <a:pPr marL="0" marR="0" lvl="0" indent="0" algn="l" rtl="0">
              <a:buClr>
                <a:schemeClr val="dk1"/>
              </a:buClr>
              <a:buSzPct val="98958"/>
              <a:buFont typeface="Arial"/>
              <a:buChar char="•"/>
            </a:pPr>
            <a:r>
              <a:rPr lang="en" sz="3200" b="0" i="0" u="none" strike="noStrike" cap="none" baseline="0">
                <a:solidFill>
                  <a:schemeClr val="dk1"/>
                </a:solidFill>
                <a:latin typeface="Arial"/>
                <a:ea typeface="Arial"/>
                <a:cs typeface="Arial"/>
                <a:sym typeface="Arial"/>
              </a:rPr>
              <a:t>Two Acapela voices will be automatically installed into Victor Reader Soft.</a:t>
            </a:r>
          </a:p>
          <a:p>
            <a:pPr marL="457200" marR="0" lvl="1" indent="0" algn="l" rtl="0">
              <a:buSzPct val="25000"/>
              <a:buNone/>
            </a:pPr>
            <a:r>
              <a:rPr lang="en" sz="3200" b="0" i="0" u="none" strike="noStrike" cap="none" baseline="0">
                <a:solidFill>
                  <a:schemeClr val="dk1"/>
                </a:solidFill>
                <a:latin typeface="Arial"/>
                <a:ea typeface="Arial"/>
                <a:cs typeface="Arial"/>
                <a:sym typeface="Arial"/>
              </a:rPr>
              <a:t>To select one of these voices: open Victor Reader Soft, select “Settings →Audio→TTS Settings.” </a:t>
            </a:r>
          </a:p>
          <a:p>
            <a:pPr marL="457200" marR="0" lvl="1" indent="0" algn="l" rtl="0">
              <a:buSzPct val="25000"/>
              <a:buNone/>
            </a:pPr>
            <a:r>
              <a:rPr lang="en" sz="3200" b="0" i="0" u="none" strike="noStrike" cap="none" baseline="0">
                <a:solidFill>
                  <a:schemeClr val="dk1"/>
                </a:solidFill>
                <a:latin typeface="Arial"/>
                <a:ea typeface="Arial"/>
                <a:cs typeface="Arial"/>
                <a:sym typeface="Arial"/>
              </a:rPr>
              <a:t>Select either the Heather22k or Ryan22k voice.</a:t>
            </a:r>
          </a:p>
        </p:txBody>
      </p:sp>
      <p:sp>
        <p:nvSpPr>
          <p:cNvPr id="326" name="Shape 326"/>
          <p:cNvSpPr txBox="1">
            <a:spLocks noGrp="1"/>
          </p:cNvSpPr>
          <p:nvPr>
            <p:ph type="title"/>
          </p:nvPr>
        </p:nvSpPr>
        <p:spPr>
          <a:xfrm>
            <a:off x="183675" y="259437"/>
            <a:ext cx="8229600" cy="1143000"/>
          </a:xfrm>
          <a:prstGeom prst="rect">
            <a:avLst/>
          </a:prstGeom>
        </p:spPr>
        <p:txBody>
          <a:bodyPr lIns="91425" tIns="91425" rIns="91425" bIns="91425" anchor="b" anchorCtr="0">
            <a:spAutoFit/>
          </a:bodyPr>
          <a:lstStyle/>
          <a:p>
            <a:pPr>
              <a:buNone/>
            </a:pPr>
            <a:r>
              <a:rPr lang="en"/>
              <a:t>Choose your voice</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5"/>
                                        </p:tgtEl>
                                        <p:attrNameLst>
                                          <p:attrName>style.visibility</p:attrName>
                                        </p:attrNameLst>
                                      </p:cBhvr>
                                      <p:to>
                                        <p:strVal val="visible"/>
                                      </p:to>
                                    </p:set>
                                    <p:animEffect transition="in" filter="fade">
                                      <p:cBhvr>
                                        <p:cTn id="7" dur="1000"/>
                                        <p:tgtEl>
                                          <p:spTgt spid="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Shape 331"/>
          <p:cNvSpPr/>
          <p:nvPr/>
        </p:nvSpPr>
        <p:spPr>
          <a:xfrm>
            <a:off x="228599" y="1857375"/>
            <a:ext cx="8458200" cy="4031999"/>
          </a:xfrm>
          <a:prstGeom prst="rect">
            <a:avLst/>
          </a:prstGeom>
          <a:noFill/>
          <a:ln>
            <a:noFill/>
          </a:ln>
        </p:spPr>
        <p:txBody>
          <a:bodyPr lIns="91425" tIns="45700" rIns="91425" bIns="45700" anchor="t" anchorCtr="0">
            <a:spAutoFit/>
          </a:bodyPr>
          <a:lstStyle/>
          <a:p>
            <a:pPr marL="0" marR="0" lvl="0" indent="0" algn="l" rtl="0">
              <a:buClr>
                <a:schemeClr val="dk1"/>
              </a:buClr>
              <a:buSzPct val="175925"/>
              <a:buFont typeface="Arial"/>
              <a:buChar char="•"/>
            </a:pPr>
            <a:r>
              <a:rPr lang="en" sz="1800" b="0" i="0" u="none" strike="noStrike" cap="none" baseline="0">
                <a:solidFill>
                  <a:schemeClr val="dk1"/>
                </a:solidFill>
                <a:latin typeface="Arial"/>
                <a:ea typeface="Arial"/>
                <a:cs typeface="Arial"/>
                <a:sym typeface="Arial"/>
              </a:rPr>
              <a:t>
</a:t>
            </a:r>
            <a:r>
              <a:rPr lang="en" sz="3200" b="0" i="0" u="none" strike="noStrike" cap="none" baseline="0">
                <a:solidFill>
                  <a:schemeClr val="dk1"/>
                </a:solidFill>
                <a:latin typeface="Arial"/>
                <a:ea typeface="Arial"/>
                <a:cs typeface="Arial"/>
                <a:sym typeface="Arial"/>
              </a:rPr>
              <a:t>READ:OutLoud is a reading tool provided by Bookshare™ trusted partner Don Johnston. </a:t>
            </a:r>
          </a:p>
          <a:p>
            <a:pPr marL="0" marR="0" lvl="0" indent="0" algn="l" rtl="0">
              <a:buClr>
                <a:schemeClr val="dk1"/>
              </a:buClr>
              <a:buSzPct val="98958"/>
              <a:buFont typeface="Arial"/>
              <a:buChar char="•"/>
            </a:pPr>
            <a:r>
              <a:rPr lang="en" sz="3200" b="0" i="0" u="none" strike="noStrike" cap="none" baseline="0">
                <a:solidFill>
                  <a:schemeClr val="dk1"/>
                </a:solidFill>
                <a:latin typeface="Arial"/>
                <a:ea typeface="Arial"/>
                <a:cs typeface="Arial"/>
                <a:sym typeface="Arial"/>
              </a:rPr>
              <a:t>It is designed for people with learning disabilities.</a:t>
            </a:r>
          </a:p>
          <a:p>
            <a:pPr marL="0" marR="0" lvl="0" indent="0" algn="l" rtl="0">
              <a:buClr>
                <a:schemeClr val="dk1"/>
              </a:buClr>
              <a:buSzPct val="98958"/>
              <a:buFont typeface="Arial"/>
              <a:buChar char="•"/>
            </a:pPr>
            <a:r>
              <a:rPr lang="en" sz="3200" b="0" i="0" u="none" strike="noStrike" cap="none" baseline="0">
                <a:solidFill>
                  <a:schemeClr val="dk1"/>
                </a:solidFill>
                <a:latin typeface="Arial"/>
                <a:ea typeface="Arial"/>
                <a:cs typeface="Arial"/>
                <a:sym typeface="Arial"/>
              </a:rPr>
              <a:t> This software application is available for free to Bookshare Members and this guide will help you install it onto your computer.</a:t>
            </a:r>
          </a:p>
        </p:txBody>
      </p:sp>
      <p:sp>
        <p:nvSpPr>
          <p:cNvPr id="332" name="Shape 332"/>
          <p:cNvSpPr txBox="1">
            <a:spLocks noGrp="1"/>
          </p:cNvSpPr>
          <p:nvPr>
            <p:ph type="title"/>
          </p:nvPr>
        </p:nvSpPr>
        <p:spPr>
          <a:xfrm>
            <a:off x="152400" y="274637"/>
            <a:ext cx="8229600" cy="1143000"/>
          </a:xfrm>
          <a:prstGeom prst="rect">
            <a:avLst/>
          </a:prstGeom>
        </p:spPr>
        <p:txBody>
          <a:bodyPr lIns="91425" tIns="91425" rIns="91425" bIns="91425" anchor="b" anchorCtr="0">
            <a:spAutoFit/>
          </a:bodyPr>
          <a:lstStyle/>
          <a:p>
            <a:pPr>
              <a:buNone/>
            </a:pPr>
            <a:r>
              <a:rPr lang="en" sz="3200" b="0">
                <a:latin typeface="Arial"/>
                <a:ea typeface="Arial"/>
                <a:cs typeface="Arial"/>
                <a:sym typeface="Arial"/>
              </a:rPr>
              <a:t>READ:OutLoud (ROL)</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1"/>
                                        </p:tgtEl>
                                        <p:attrNameLst>
                                          <p:attrName>style.visibility</p:attrName>
                                        </p:attrNameLst>
                                      </p:cBhvr>
                                      <p:to>
                                        <p:strVal val="visible"/>
                                      </p:to>
                                    </p:set>
                                    <p:animEffect transition="in" filter="fade">
                                      <p:cBhvr>
                                        <p:cTn id="7" dur="1000"/>
                                        <p:tgtEl>
                                          <p:spTgt spid="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Shape 338"/>
          <p:cNvSpPr/>
          <p:nvPr/>
        </p:nvSpPr>
        <p:spPr>
          <a:xfrm>
            <a:off x="304800" y="1872550"/>
            <a:ext cx="8534399" cy="4524300"/>
          </a:xfrm>
          <a:prstGeom prst="rect">
            <a:avLst/>
          </a:prstGeom>
          <a:noFill/>
          <a:ln>
            <a:noFill/>
          </a:ln>
        </p:spPr>
        <p:txBody>
          <a:bodyPr lIns="91425" tIns="45700" rIns="91425" bIns="45700" anchor="t" anchorCtr="0">
            <a:spAutoFit/>
          </a:bodyPr>
          <a:lstStyle/>
          <a:p>
            <a:pPr marL="0" marR="0" lvl="0" indent="0" algn="l" rtl="0">
              <a:buClr>
                <a:schemeClr val="dk1"/>
              </a:buClr>
              <a:buSzPct val="98958"/>
              <a:buFont typeface="Arial"/>
              <a:buChar char="•"/>
            </a:pPr>
            <a:r>
              <a:rPr lang="en" sz="3200">
                <a:solidFill>
                  <a:schemeClr val="dk1"/>
                </a:solidFill>
              </a:rPr>
              <a:t>S</a:t>
            </a:r>
            <a:r>
              <a:rPr lang="en" sz="3200" b="0" i="0" u="none" strike="noStrike" cap="none" baseline="0">
                <a:solidFill>
                  <a:schemeClr val="dk1"/>
                </a:solidFill>
                <a:latin typeface="Arial"/>
                <a:ea typeface="Arial"/>
                <a:cs typeface="Arial"/>
                <a:sym typeface="Arial"/>
              </a:rPr>
              <a:t>elect “Reading Tools” under “Getting Started” in the primary navigation bar.</a:t>
            </a:r>
          </a:p>
          <a:p>
            <a:pPr marL="0" marR="0" lvl="0" indent="0" algn="l" rtl="0">
              <a:buClr>
                <a:schemeClr val="dk1"/>
              </a:buClr>
              <a:buSzPct val="98958"/>
              <a:buFont typeface="Arial"/>
              <a:buChar char="•"/>
            </a:pPr>
            <a:r>
              <a:rPr lang="en" sz="3200" b="0" i="0" u="none" strike="noStrike" cap="none" baseline="0">
                <a:solidFill>
                  <a:schemeClr val="dk1"/>
                </a:solidFill>
                <a:latin typeface="Arial"/>
                <a:ea typeface="Arial"/>
                <a:cs typeface="Arial"/>
                <a:sym typeface="Arial"/>
              </a:rPr>
              <a:t>Select “Download READ:OutLoud.”</a:t>
            </a:r>
          </a:p>
          <a:p>
            <a:pPr marL="0" marR="0" lvl="0" indent="0" algn="l" rtl="0">
              <a:buClr>
                <a:schemeClr val="dk1"/>
              </a:buClr>
              <a:buSzPct val="98958"/>
              <a:buFont typeface="Arial"/>
              <a:buChar char="•"/>
            </a:pPr>
            <a:r>
              <a:rPr lang="en" sz="3200" b="0" i="0" u="none" strike="noStrike" cap="none" baseline="0">
                <a:solidFill>
                  <a:schemeClr val="dk1"/>
                </a:solidFill>
                <a:latin typeface="Arial"/>
                <a:ea typeface="Arial"/>
                <a:cs typeface="Arial"/>
                <a:sym typeface="Arial"/>
              </a:rPr>
              <a:t>Save the installer file to your computer (download location will vary based upon computer and download settings).</a:t>
            </a:r>
          </a:p>
          <a:p>
            <a:pPr marL="0" marR="0" lvl="0" indent="0" algn="l" rtl="0">
              <a:buClr>
                <a:schemeClr val="dk1"/>
              </a:buClr>
              <a:buSzPct val="98958"/>
              <a:buFont typeface="Arial"/>
              <a:buChar char="•"/>
            </a:pPr>
            <a:r>
              <a:rPr lang="en" sz="3200" b="0" i="0" u="none" strike="noStrike" cap="none" baseline="0">
                <a:solidFill>
                  <a:schemeClr val="dk1"/>
                </a:solidFill>
                <a:latin typeface="Arial"/>
                <a:ea typeface="Arial"/>
                <a:cs typeface="Arial"/>
                <a:sym typeface="Arial"/>
              </a:rPr>
              <a:t>Find the downloaded installer file, open by double-clicking it, and run.</a:t>
            </a:r>
          </a:p>
        </p:txBody>
      </p:sp>
      <p:sp>
        <p:nvSpPr>
          <p:cNvPr id="339" name="Shape 339"/>
          <p:cNvSpPr txBox="1">
            <a:spLocks noGrp="1"/>
          </p:cNvSpPr>
          <p:nvPr>
            <p:ph type="title"/>
          </p:nvPr>
        </p:nvSpPr>
        <p:spPr>
          <a:xfrm>
            <a:off x="76200" y="274637"/>
            <a:ext cx="8229600" cy="1143000"/>
          </a:xfrm>
          <a:prstGeom prst="rect">
            <a:avLst/>
          </a:prstGeom>
        </p:spPr>
        <p:txBody>
          <a:bodyPr lIns="91425" tIns="91425" rIns="91425" bIns="91425" anchor="b" anchorCtr="0">
            <a:spAutoFit/>
          </a:bodyPr>
          <a:lstStyle/>
          <a:p>
            <a:pPr>
              <a:buNone/>
            </a:pPr>
            <a:r>
              <a:rPr lang="en"/>
              <a:t>ROL</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8"/>
                                        </p:tgtEl>
                                        <p:attrNameLst>
                                          <p:attrName>style.visibility</p:attrName>
                                        </p:attrNameLst>
                                      </p:cBhvr>
                                      <p:to>
                                        <p:strVal val="visible"/>
                                      </p:to>
                                    </p:set>
                                    <p:animEffect transition="in" filter="fade">
                                      <p:cBhvr>
                                        <p:cTn id="7" dur="1000"/>
                                        <p:tgtEl>
                                          <p:spTgt spid="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Shape 344"/>
          <p:cNvSpPr/>
          <p:nvPr/>
        </p:nvSpPr>
        <p:spPr>
          <a:xfrm>
            <a:off x="304800" y="1872550"/>
            <a:ext cx="8534399" cy="2554499"/>
          </a:xfrm>
          <a:prstGeom prst="rect">
            <a:avLst/>
          </a:prstGeom>
          <a:noFill/>
          <a:ln>
            <a:noFill/>
          </a:ln>
        </p:spPr>
        <p:txBody>
          <a:bodyPr lIns="91425" tIns="45700" rIns="91425" bIns="45700" anchor="t" anchorCtr="0">
            <a:spAutoFit/>
          </a:bodyPr>
          <a:lstStyle/>
          <a:p>
            <a:pPr marL="0" marR="0" lvl="0" indent="0" algn="l" rtl="0">
              <a:buClr>
                <a:schemeClr val="dk1"/>
              </a:buClr>
              <a:buSzPct val="98958"/>
              <a:buFont typeface="Arial"/>
              <a:buChar char="•"/>
            </a:pPr>
            <a:r>
              <a:rPr lang="en" sz="3200" b="0" i="0" u="none" strike="noStrike" cap="none" baseline="0">
                <a:solidFill>
                  <a:schemeClr val="dk1"/>
                </a:solidFill>
                <a:latin typeface="Arial"/>
                <a:ea typeface="Arial"/>
                <a:cs typeface="Arial"/>
                <a:sym typeface="Arial"/>
              </a:rPr>
              <a:t>Complete the READ:OutLoud Bookshare Setup Wizard by following prompts, reading and accepting the license agreement, and selecting the Standard setup (a shortcut will be placed onto your computer desktop).</a:t>
            </a:r>
          </a:p>
        </p:txBody>
      </p:sp>
      <p:sp>
        <p:nvSpPr>
          <p:cNvPr id="345" name="Shape 345"/>
          <p:cNvSpPr/>
          <p:nvPr/>
        </p:nvSpPr>
        <p:spPr>
          <a:xfrm>
            <a:off x="3429000" y="4648200"/>
            <a:ext cx="2057399" cy="2005969"/>
          </a:xfrm>
          <a:prstGeom prst="rect">
            <a:avLst/>
          </a:prstGeom>
          <a:blipFill>
            <a:blip r:embed="rId3"/>
            <a:stretch>
              <a:fillRect/>
            </a:stretch>
          </a:blipFill>
        </p:spPr>
      </p:sp>
      <p:sp>
        <p:nvSpPr>
          <p:cNvPr id="346" name="Shape 346"/>
          <p:cNvSpPr/>
          <p:nvPr/>
        </p:nvSpPr>
        <p:spPr>
          <a:xfrm>
            <a:off x="3429000" y="5892169"/>
            <a:ext cx="577499" cy="739500"/>
          </a:xfrm>
          <a:prstGeom prst="roundRect">
            <a:avLst>
              <a:gd name="adj" fmla="val 16667"/>
            </a:avLst>
          </a:prstGeom>
          <a:solidFill>
            <a:srgbClr val="FFFFFF"/>
          </a:solidFill>
          <a:ln>
            <a:noFill/>
          </a:ln>
        </p:spPr>
        <p:txBody>
          <a:bodyPr lIns="91425" tIns="45700" rIns="91425" bIns="45700" anchor="ctr" anchorCtr="0">
            <a:spAutoFit/>
          </a:bodyPr>
          <a:lstStyle/>
          <a:p>
            <a:endParaRPr/>
          </a:p>
        </p:txBody>
      </p:sp>
      <p:sp>
        <p:nvSpPr>
          <p:cNvPr id="347" name="Shape 347"/>
          <p:cNvSpPr/>
          <p:nvPr/>
        </p:nvSpPr>
        <p:spPr>
          <a:xfrm>
            <a:off x="4876800" y="4662575"/>
            <a:ext cx="609599" cy="685799"/>
          </a:xfrm>
          <a:prstGeom prst="roundRect">
            <a:avLst>
              <a:gd name="adj" fmla="val 16667"/>
            </a:avLst>
          </a:prstGeom>
          <a:solidFill>
            <a:srgbClr val="FFFFFF"/>
          </a:solidFill>
          <a:ln>
            <a:noFill/>
          </a:ln>
        </p:spPr>
        <p:txBody>
          <a:bodyPr lIns="91425" tIns="45700" rIns="91425" bIns="45700" anchor="ctr" anchorCtr="0">
            <a:spAutoFit/>
          </a:bodyPr>
          <a:lstStyle/>
          <a:p>
            <a:endParaRPr/>
          </a:p>
        </p:txBody>
      </p:sp>
      <p:sp>
        <p:nvSpPr>
          <p:cNvPr id="348" name="Shape 348"/>
          <p:cNvSpPr txBox="1">
            <a:spLocks noGrp="1"/>
          </p:cNvSpPr>
          <p:nvPr>
            <p:ph type="title"/>
          </p:nvPr>
        </p:nvSpPr>
        <p:spPr>
          <a:xfrm>
            <a:off x="152400" y="274637"/>
            <a:ext cx="8229600" cy="1143000"/>
          </a:xfrm>
          <a:prstGeom prst="rect">
            <a:avLst/>
          </a:prstGeom>
        </p:spPr>
        <p:txBody>
          <a:bodyPr lIns="91425" tIns="91425" rIns="91425" bIns="91425" anchor="b" anchorCtr="0">
            <a:spAutoFit/>
          </a:bodyPr>
          <a:lstStyle/>
          <a:p>
            <a:pPr>
              <a:buNone/>
            </a:pPr>
            <a:r>
              <a:rPr lang="en"/>
              <a:t>ROL</a:t>
            </a: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Shape 353"/>
          <p:cNvSpPr/>
          <p:nvPr/>
        </p:nvSpPr>
        <p:spPr>
          <a:xfrm>
            <a:off x="304800" y="1417637"/>
            <a:ext cx="8839199" cy="5293716"/>
          </a:xfrm>
          <a:prstGeom prst="rect">
            <a:avLst/>
          </a:prstGeom>
          <a:noFill/>
          <a:ln>
            <a:noFill/>
          </a:ln>
        </p:spPr>
        <p:txBody>
          <a:bodyPr lIns="91425" tIns="45700" rIns="91425" bIns="45700" anchor="t" anchorCtr="0">
            <a:spAutoFit/>
          </a:bodyPr>
          <a:lstStyle/>
          <a:p>
            <a:pPr marL="0" marR="0" lvl="0" indent="0" algn="l" rtl="0">
              <a:buClr>
                <a:schemeClr val="dk1"/>
              </a:buClr>
              <a:buSzPct val="175925"/>
            </a:pPr>
            <a:r>
              <a:rPr lang="en" sz="1800" b="0" i="0" u="none" strike="noStrike" cap="none" baseline="0" dirty="0">
                <a:solidFill>
                  <a:schemeClr val="dk1"/>
                </a:solidFill>
                <a:latin typeface="Arial"/>
                <a:ea typeface="Arial"/>
                <a:cs typeface="Arial"/>
                <a:sym typeface="Arial"/>
              </a:rPr>
              <a:t>
</a:t>
            </a:r>
            <a:r>
              <a:rPr lang="en" sz="3200" b="0" i="0" u="none" strike="noStrike" cap="none" baseline="0" dirty="0">
                <a:solidFill>
                  <a:schemeClr val="dk1"/>
                </a:solidFill>
                <a:latin typeface="Arial"/>
                <a:ea typeface="Arial"/>
                <a:cs typeface="Arial"/>
                <a:sym typeface="Arial"/>
              </a:rPr>
              <a:t>Select “Reading Tools” under “Getting Started” in the primary navigation bar, select “Download Acapela TTS Voices,” and save the installer file to your computer.</a:t>
            </a:r>
          </a:p>
          <a:p>
            <a:pPr marL="0" marR="0" lvl="0" indent="0" algn="l" rtl="0">
              <a:buClr>
                <a:schemeClr val="dk1"/>
              </a:buClr>
              <a:buSzPct val="98958"/>
              <a:buFont typeface="Arial"/>
              <a:buChar char="•"/>
            </a:pPr>
            <a:r>
              <a:rPr lang="en" sz="3200" b="0" i="0" u="none" strike="noStrike" cap="none" baseline="0" dirty="0">
                <a:solidFill>
                  <a:schemeClr val="dk1"/>
                </a:solidFill>
                <a:latin typeface="Arial"/>
                <a:ea typeface="Arial"/>
                <a:cs typeface="Arial"/>
                <a:sym typeface="Arial"/>
              </a:rPr>
              <a:t>Find the downloaded installer file, open by double-clicking it, and run.</a:t>
            </a:r>
          </a:p>
          <a:p>
            <a:pPr marL="0" marR="0" lvl="0" indent="0" algn="l" rtl="0">
              <a:buClr>
                <a:schemeClr val="dk1"/>
              </a:buClr>
              <a:buSzPct val="98958"/>
              <a:buFont typeface="Arial"/>
              <a:buChar char="•"/>
            </a:pPr>
            <a:r>
              <a:rPr lang="en" sz="3200" b="0" i="0" u="none" strike="noStrike" cap="none" baseline="0" dirty="0">
                <a:solidFill>
                  <a:schemeClr val="dk1"/>
                </a:solidFill>
                <a:latin typeface="Arial"/>
                <a:ea typeface="Arial"/>
                <a:cs typeface="Arial"/>
                <a:sym typeface="Arial"/>
              </a:rPr>
              <a:t>Complete the Setup Wizard by following prompts, reading and accepting license agreement, and installing the application onto computer.</a:t>
            </a:r>
          </a:p>
        </p:txBody>
      </p:sp>
      <p:sp>
        <p:nvSpPr>
          <p:cNvPr id="354" name="Shape 354"/>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ROL Voices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3"/>
                                        </p:tgtEl>
                                        <p:attrNameLst>
                                          <p:attrName>style.visibility</p:attrName>
                                        </p:attrNameLst>
                                      </p:cBhvr>
                                      <p:to>
                                        <p:strVal val="visible"/>
                                      </p:to>
                                    </p:set>
                                    <p:animEffect transition="in" filter="fade">
                                      <p:cBhvr>
                                        <p:cTn id="7" dur="1000"/>
                                        <p:tgtEl>
                                          <p:spTgt spid="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Shape 360"/>
          <p:cNvSpPr/>
          <p:nvPr/>
        </p:nvSpPr>
        <p:spPr>
          <a:xfrm>
            <a:off x="380999" y="1720150"/>
            <a:ext cx="7727475" cy="3754834"/>
          </a:xfrm>
          <a:prstGeom prst="rect">
            <a:avLst/>
          </a:prstGeom>
          <a:noFill/>
          <a:ln>
            <a:noFill/>
          </a:ln>
        </p:spPr>
        <p:txBody>
          <a:bodyPr wrap="square" lIns="91425" tIns="45700" rIns="91425" bIns="45700" anchor="t" anchorCtr="0">
            <a:spAutoFit/>
          </a:bodyPr>
          <a:lstStyle/>
          <a:p>
            <a:pPr marL="0" marR="0" lvl="0" indent="0" algn="l" rtl="0">
              <a:buClr>
                <a:schemeClr val="dk1"/>
              </a:buClr>
              <a:buSzPct val="98958"/>
              <a:buFont typeface="Arial"/>
              <a:buChar char="•"/>
            </a:pPr>
            <a:r>
              <a:rPr lang="en" sz="3200" b="0" i="0" u="none" strike="noStrike" cap="none" baseline="0" dirty="0">
                <a:solidFill>
                  <a:schemeClr val="dk1"/>
                </a:solidFill>
                <a:latin typeface="Arial"/>
                <a:ea typeface="Arial"/>
                <a:cs typeface="Arial"/>
                <a:sym typeface="Arial"/>
              </a:rPr>
              <a:t>Two Acapela voices will be automatically installed into READ:OutLoud.</a:t>
            </a:r>
          </a:p>
          <a:p>
            <a:pPr marL="0" marR="0" lvl="0" indent="0" algn="l" rtl="0">
              <a:buClr>
                <a:schemeClr val="dk1"/>
              </a:buClr>
              <a:buSzPct val="98958"/>
              <a:buFont typeface="Arial"/>
              <a:buChar char="•"/>
            </a:pPr>
            <a:r>
              <a:rPr lang="en" sz="3200" b="0" i="0" u="none" strike="noStrike" cap="none" baseline="0" dirty="0">
                <a:solidFill>
                  <a:schemeClr val="dk1"/>
                </a:solidFill>
                <a:latin typeface="Arial"/>
                <a:ea typeface="Arial"/>
                <a:cs typeface="Arial"/>
                <a:sym typeface="Arial"/>
              </a:rPr>
              <a:t>To select one of these voices: </a:t>
            </a:r>
          </a:p>
          <a:p>
            <a:pPr marL="0" marR="0" lvl="0" indent="0" algn="l" rtl="0">
              <a:buClr>
                <a:schemeClr val="dk1"/>
              </a:buClr>
              <a:buSzPct val="98958"/>
              <a:buFont typeface="Arial"/>
              <a:buChar char="•"/>
            </a:pPr>
            <a:r>
              <a:rPr lang="en" sz="3200" b="0" i="0" u="none" strike="noStrike" cap="none" baseline="0" dirty="0">
                <a:solidFill>
                  <a:schemeClr val="dk1"/>
                </a:solidFill>
                <a:latin typeface="Arial"/>
                <a:ea typeface="Arial"/>
                <a:cs typeface="Arial"/>
                <a:sym typeface="Arial"/>
              </a:rPr>
              <a:t>Open READ:OutLoud</a:t>
            </a:r>
          </a:p>
          <a:p>
            <a:pPr marL="0" marR="0" lvl="0" indent="0" algn="l" rtl="0">
              <a:buClr>
                <a:schemeClr val="dk1"/>
              </a:buClr>
              <a:buSzPct val="98958"/>
              <a:buFont typeface="Arial"/>
              <a:buChar char="•"/>
            </a:pPr>
            <a:r>
              <a:rPr lang="en" sz="3200" b="0" i="0" u="none" strike="noStrike" cap="none" baseline="0" dirty="0">
                <a:solidFill>
                  <a:schemeClr val="dk1"/>
                </a:solidFill>
                <a:latin typeface="Arial"/>
                <a:ea typeface="Arial"/>
                <a:cs typeface="Arial"/>
                <a:sym typeface="Arial"/>
              </a:rPr>
              <a:t>Select “Speech→Voice Settings.”</a:t>
            </a:r>
          </a:p>
          <a:p>
            <a:pPr marL="0" marR="0" lvl="0" indent="0" algn="l" rtl="0">
              <a:buClr>
                <a:schemeClr val="dk1"/>
              </a:buClr>
              <a:buSzPct val="98958"/>
              <a:buFont typeface="Arial"/>
              <a:buChar char="•"/>
            </a:pPr>
            <a:r>
              <a:rPr lang="en" sz="3200" b="0" i="0" u="none" strike="noStrike" cap="none" baseline="0" dirty="0">
                <a:solidFill>
                  <a:schemeClr val="dk1"/>
                </a:solidFill>
                <a:latin typeface="Arial"/>
                <a:ea typeface="Arial"/>
                <a:cs typeface="Arial"/>
                <a:sym typeface="Arial"/>
              </a:rPr>
              <a:t>Choose either the Heather22k or Ryan22k voice.</a:t>
            </a:r>
          </a:p>
          <a:p>
            <a:endParaRPr dirty="0"/>
          </a:p>
        </p:txBody>
      </p:sp>
      <p:sp>
        <p:nvSpPr>
          <p:cNvPr id="361" name="Shape 361"/>
          <p:cNvSpPr txBox="1">
            <a:spLocks noGrp="1"/>
          </p:cNvSpPr>
          <p:nvPr>
            <p:ph type="title"/>
          </p:nvPr>
        </p:nvSpPr>
        <p:spPr>
          <a:xfrm>
            <a:off x="-76200" y="274637"/>
            <a:ext cx="8229600" cy="1143000"/>
          </a:xfrm>
          <a:prstGeom prst="rect">
            <a:avLst/>
          </a:prstGeom>
        </p:spPr>
        <p:txBody>
          <a:bodyPr lIns="91425" tIns="91425" rIns="91425" bIns="91425" anchor="b" anchorCtr="0">
            <a:spAutoFit/>
          </a:bodyPr>
          <a:lstStyle/>
          <a:p>
            <a:pPr>
              <a:buNone/>
            </a:pPr>
            <a:r>
              <a:rPr lang="en"/>
              <a:t>Select your ROL voice</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0"/>
                                        </p:tgtEl>
                                        <p:attrNameLst>
                                          <p:attrName>style.visibility</p:attrName>
                                        </p:attrNameLst>
                                      </p:cBhvr>
                                      <p:to>
                                        <p:strVal val="visible"/>
                                      </p:to>
                                    </p:set>
                                    <p:animEffect transition="in" filter="fade">
                                      <p:cBhvr>
                                        <p:cTn id="7" dur="1000"/>
                                        <p:tgtEl>
                                          <p:spTgt spid="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Shape 367"/>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algn="ctr" rtl="0">
              <a:buNone/>
            </a:pPr>
            <a:r>
              <a:rPr lang="en" sz="6000" b="1">
                <a:solidFill>
                  <a:srgbClr val="000000"/>
                </a:solidFill>
                <a:latin typeface="Arial"/>
                <a:ea typeface="Arial"/>
                <a:cs typeface="Arial"/>
                <a:sym typeface="Arial"/>
              </a:rPr>
              <a:t>Questions</a:t>
            </a:r>
          </a:p>
          <a:p>
            <a:endParaRPr/>
          </a:p>
          <a:p>
            <a:endParaRPr/>
          </a:p>
          <a:p>
            <a:endParaRPr/>
          </a:p>
          <a:p>
            <a:endParaRPr/>
          </a:p>
        </p:txBody>
      </p:sp>
      <p:sp>
        <p:nvSpPr>
          <p:cNvPr id="368" name="Shape 368"/>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algn="ctr" rtl="0">
              <a:buNone/>
            </a:pPr>
            <a:r>
              <a:rPr lang="en" sz="4800">
                <a:latin typeface="Arial"/>
                <a:ea typeface="Arial"/>
                <a:cs typeface="Arial"/>
                <a:sym typeface="Arial"/>
              </a:rPr>
              <a:t>Thank you!</a:t>
            </a:r>
          </a:p>
        </p:txBody>
      </p:sp>
      <p:sp>
        <p:nvSpPr>
          <p:cNvPr id="369" name="Shape 369"/>
          <p:cNvSpPr/>
          <p:nvPr/>
        </p:nvSpPr>
        <p:spPr>
          <a:xfrm>
            <a:off x="2703225" y="3058700"/>
            <a:ext cx="4362450" cy="2914650"/>
          </a:xfrm>
          <a:prstGeom prst="rect">
            <a:avLst/>
          </a:prstGeom>
          <a:blipFill>
            <a:blip r:embed="rId3"/>
            <a:stretch>
              <a:fillRect/>
            </a:stretch>
          </a:blipFill>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8"/>
                                        </p:tgtEl>
                                        <p:attrNameLst>
                                          <p:attrName>style.visibility</p:attrName>
                                        </p:attrNameLst>
                                      </p:cBhvr>
                                      <p:to>
                                        <p:strVal val="visible"/>
                                      </p:to>
                                    </p:set>
                                    <p:animEffect transition="in" filter="fade">
                                      <p:cBhvr>
                                        <p:cTn id="7" dur="1000"/>
                                        <p:tgtEl>
                                          <p:spTgt spid="368"/>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367"/>
                                        </p:tgtEl>
                                        <p:attrNameLst>
                                          <p:attrName>style.visibility</p:attrName>
                                        </p:attrNameLst>
                                      </p:cBhvr>
                                      <p:to>
                                        <p:strVal val="visible"/>
                                      </p:to>
                                    </p:set>
                                    <p:anim calcmode="lin" valueType="num">
                                      <p:cBhvr additive="base">
                                        <p:cTn id="11" dur="1000"/>
                                        <p:tgtEl>
                                          <p:spTgt spid="367"/>
                                        </p:tgtEl>
                                        <p:attrNameLst>
                                          <p:attrName>ppt_w</p:attrName>
                                        </p:attrNameLst>
                                      </p:cBhvr>
                                      <p:tavLst>
                                        <p:tav tm="0">
                                          <p:val>
                                            <p:strVal val="0"/>
                                          </p:val>
                                        </p:tav>
                                        <p:tav tm="100000">
                                          <p:val>
                                            <p:strVal val="#ppt_w"/>
                                          </p:val>
                                        </p:tav>
                                      </p:tavLst>
                                    </p:anim>
                                    <p:anim calcmode="lin" valueType="num">
                                      <p:cBhvr additive="base">
                                        <p:cTn id="12" dur="1000"/>
                                        <p:tgtEl>
                                          <p:spTgt spid="367"/>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174450" y="1653313"/>
            <a:ext cx="8795099" cy="4967700"/>
          </a:xfrm>
          <a:prstGeom prst="rect">
            <a:avLst/>
          </a:prstGeom>
        </p:spPr>
        <p:txBody>
          <a:bodyPr lIns="91425" tIns="91425" rIns="91425" bIns="91425" anchor="t" anchorCtr="0">
            <a:spAutoFit/>
          </a:bodyPr>
          <a:lstStyle/>
          <a:p>
            <a:pPr lvl="0" rtl="0">
              <a:buNone/>
            </a:pPr>
            <a:r>
              <a:rPr lang="en" sz="1800" b="1" u="sng">
                <a:solidFill>
                  <a:srgbClr val="000000"/>
                </a:solidFill>
                <a:latin typeface="Arial"/>
                <a:ea typeface="Arial"/>
                <a:cs typeface="Arial"/>
                <a:sym typeface="Arial"/>
                <a:hlinkClick r:id="rId3"/>
              </a:rPr>
              <a:t>http://accessproject.colostate.edu/udl/modules/etext/mod_etext.cfm</a:t>
            </a:r>
          </a:p>
          <a:p>
            <a:pPr lvl="0" rtl="0">
              <a:buNone/>
            </a:pPr>
            <a:r>
              <a:rPr lang="en" sz="1800" b="1" u="sng">
                <a:solidFill>
                  <a:srgbClr val="000000"/>
                </a:solidFill>
                <a:latin typeface="Arial"/>
                <a:ea typeface="Arial"/>
                <a:cs typeface="Arial"/>
                <a:sym typeface="Arial"/>
                <a:hlinkClick r:id="rId4"/>
              </a:rPr>
              <a:t>http://www.gutenberg.org/wiki/Gutenberg:Help_on_Bibliographic_Record_Page</a:t>
            </a:r>
          </a:p>
          <a:p>
            <a:pPr lvl="0" rtl="0">
              <a:buNone/>
            </a:pPr>
            <a:r>
              <a:rPr lang="en" sz="1800" b="1">
                <a:solidFill>
                  <a:srgbClr val="000000"/>
                </a:solidFill>
                <a:latin typeface="Arial"/>
                <a:ea typeface="Arial"/>
                <a:cs typeface="Arial"/>
                <a:sym typeface="Arial"/>
              </a:rPr>
              <a:t>intel.org</a:t>
            </a:r>
          </a:p>
          <a:p>
            <a:pPr lvl="0" rtl="0">
              <a:buNone/>
            </a:pPr>
            <a:r>
              <a:rPr lang="en" sz="1800" b="1">
                <a:solidFill>
                  <a:srgbClr val="000000"/>
                </a:solidFill>
                <a:latin typeface="Arial"/>
                <a:ea typeface="Arial"/>
                <a:cs typeface="Arial"/>
                <a:sym typeface="Arial"/>
              </a:rPr>
              <a:t>bookshare.org</a:t>
            </a:r>
          </a:p>
          <a:p>
            <a:pPr lvl="0" rtl="0">
              <a:buNone/>
            </a:pPr>
            <a:r>
              <a:rPr lang="en" sz="1800" b="1">
                <a:solidFill>
                  <a:srgbClr val="000000"/>
                </a:solidFill>
                <a:latin typeface="Arial"/>
                <a:ea typeface="Arial"/>
                <a:cs typeface="Arial"/>
                <a:sym typeface="Arial"/>
              </a:rPr>
              <a:t>aph.org</a:t>
            </a:r>
          </a:p>
          <a:p>
            <a:pPr lvl="0" rtl="0">
              <a:buNone/>
            </a:pPr>
            <a:r>
              <a:rPr lang="en" sz="1800" b="1">
                <a:solidFill>
                  <a:srgbClr val="000000"/>
                </a:solidFill>
                <a:latin typeface="Arial"/>
                <a:ea typeface="Arial"/>
                <a:cs typeface="Arial"/>
                <a:sym typeface="Arial"/>
              </a:rPr>
              <a:t>apple.com</a:t>
            </a:r>
          </a:p>
          <a:p>
            <a:pPr lvl="0" rtl="0">
              <a:buNone/>
            </a:pPr>
            <a:r>
              <a:rPr lang="en" sz="1800" b="1">
                <a:solidFill>
                  <a:srgbClr val="000000"/>
                </a:solidFill>
                <a:latin typeface="Arial"/>
                <a:ea typeface="Arial"/>
                <a:cs typeface="Arial"/>
                <a:sym typeface="Arial"/>
              </a:rPr>
              <a:t>http://www.barnesandnoble.com/u/BN-Accessibility-Statement/379003519/</a:t>
            </a:r>
          </a:p>
          <a:p>
            <a:endParaRPr/>
          </a:p>
        </p:txBody>
      </p:sp>
      <p:sp>
        <p:nvSpPr>
          <p:cNvPr id="375" name="Shape 375"/>
          <p:cNvSpPr txBox="1">
            <a:spLocks noGrp="1"/>
          </p:cNvSpPr>
          <p:nvPr>
            <p:ph type="title"/>
          </p:nvPr>
        </p:nvSpPr>
        <p:spPr>
          <a:xfrm>
            <a:off x="457200" y="274638"/>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Resources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4"/>
                                        </p:tgtEl>
                                        <p:attrNameLst>
                                          <p:attrName>style.visibility</p:attrName>
                                        </p:attrNameLst>
                                      </p:cBhvr>
                                      <p:to>
                                        <p:strVal val="visible"/>
                                      </p:to>
                                    </p:set>
                                    <p:animEffect transition="in" filter="fade">
                                      <p:cBhvr>
                                        <p:cTn id="7" dur="1000"/>
                                        <p:tgtEl>
                                          <p:spTgt spid="3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b="1">
                <a:solidFill>
                  <a:srgbClr val="000000"/>
                </a:solidFill>
                <a:latin typeface="Arial"/>
                <a:ea typeface="Arial"/>
                <a:cs typeface="Arial"/>
                <a:sym typeface="Arial"/>
              </a:rPr>
              <a:t>Digital text is the representation of information in digital format.</a:t>
            </a:r>
          </a:p>
          <a:p>
            <a:endParaRPr/>
          </a:p>
          <a:p>
            <a:pPr lvl="0" rtl="0">
              <a:buNone/>
            </a:pPr>
            <a:r>
              <a:rPr lang="en" b="1">
                <a:solidFill>
                  <a:srgbClr val="000000"/>
                </a:solidFill>
                <a:latin typeface="Arial"/>
                <a:ea typeface="Arial"/>
                <a:cs typeface="Arial"/>
                <a:sym typeface="Arial"/>
              </a:rPr>
              <a:t>It can be accessed through many devices via a variety of programs.</a:t>
            </a:r>
          </a:p>
          <a:p>
            <a:endParaRPr/>
          </a:p>
          <a:p>
            <a:pPr lvl="0" rtl="0">
              <a:buNone/>
            </a:pPr>
            <a:r>
              <a:rPr lang="en" b="1">
                <a:solidFill>
                  <a:srgbClr val="000000"/>
                </a:solidFill>
                <a:latin typeface="Arial"/>
                <a:ea typeface="Arial"/>
                <a:cs typeface="Arial"/>
                <a:sym typeface="Arial"/>
              </a:rPr>
              <a:t>Text provided in digital format bridges the gap by allowing instant access.</a:t>
            </a:r>
          </a:p>
          <a:p>
            <a:endParaRPr/>
          </a:p>
        </p:txBody>
      </p:sp>
      <p:sp>
        <p:nvSpPr>
          <p:cNvPr id="73" name="Shape 73"/>
          <p:cNvSpPr txBox="1">
            <a:spLocks noGrp="1"/>
          </p:cNvSpPr>
          <p:nvPr>
            <p:ph type="title"/>
          </p:nvPr>
        </p:nvSpPr>
        <p:spPr>
          <a:xfrm>
            <a:off x="76200" y="274637"/>
            <a:ext cx="8229600" cy="1143000"/>
          </a:xfrm>
          <a:prstGeom prst="rect">
            <a:avLst/>
          </a:prstGeom>
        </p:spPr>
        <p:txBody>
          <a:bodyPr lIns="91425" tIns="91425" rIns="91425" bIns="91425" anchor="b" anchorCtr="0">
            <a:spAutoFit/>
          </a:bodyPr>
          <a:lstStyle/>
          <a:p>
            <a:pPr>
              <a:buNone/>
            </a:pPr>
            <a:r>
              <a:rPr lang="en">
                <a:solidFill>
                  <a:srgbClr val="FFE599"/>
                </a:solidFill>
                <a:latin typeface="Arial"/>
                <a:ea typeface="Arial"/>
                <a:cs typeface="Arial"/>
                <a:sym typeface="Arial"/>
              </a:rPr>
              <a:t>What &amp; Why?</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2">
                                            <p:txEl>
                                              <p:pRg st="0" end="0"/>
                                            </p:txEl>
                                          </p:spTgt>
                                        </p:tgtEl>
                                        <p:attrNameLst>
                                          <p:attrName>style.visibility</p:attrName>
                                        </p:attrNameLst>
                                      </p:cBhvr>
                                      <p:to>
                                        <p:strVal val="visible"/>
                                      </p:to>
                                    </p:set>
                                    <p:animEffect transition="in" filter="fade">
                                      <p:cBhvr>
                                        <p:cTn id="7" dur="1000"/>
                                        <p:tgtEl>
                                          <p:spTgt spid="72">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2">
                                            <p:txEl>
                                              <p:pRg st="1" end="1"/>
                                            </p:txEl>
                                          </p:spTgt>
                                        </p:tgtEl>
                                        <p:attrNameLst>
                                          <p:attrName>style.visibility</p:attrName>
                                        </p:attrNameLst>
                                      </p:cBhvr>
                                      <p:to>
                                        <p:strVal val="visible"/>
                                      </p:to>
                                    </p:set>
                                    <p:animEffect transition="in" filter="fade">
                                      <p:cBhvr>
                                        <p:cTn id="11" dur="1000"/>
                                        <p:tgtEl>
                                          <p:spTgt spid="72">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2">
                                            <p:txEl>
                                              <p:pRg st="2" end="2"/>
                                            </p:txEl>
                                          </p:spTgt>
                                        </p:tgtEl>
                                        <p:attrNameLst>
                                          <p:attrName>style.visibility</p:attrName>
                                        </p:attrNameLst>
                                      </p:cBhvr>
                                      <p:to>
                                        <p:strVal val="visible"/>
                                      </p:to>
                                    </p:set>
                                    <p:animEffect transition="in" filter="fade">
                                      <p:cBhvr>
                                        <p:cTn id="15" dur="1000"/>
                                        <p:tgtEl>
                                          <p:spTgt spid="72">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72">
                                            <p:txEl>
                                              <p:pRg st="3" end="3"/>
                                            </p:txEl>
                                          </p:spTgt>
                                        </p:tgtEl>
                                        <p:attrNameLst>
                                          <p:attrName>style.visibility</p:attrName>
                                        </p:attrNameLst>
                                      </p:cBhvr>
                                      <p:to>
                                        <p:strVal val="visible"/>
                                      </p:to>
                                    </p:set>
                                    <p:animEffect transition="in" filter="fade">
                                      <p:cBhvr>
                                        <p:cTn id="19" dur="1000"/>
                                        <p:tgtEl>
                                          <p:spTgt spid="72">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72">
                                            <p:txEl>
                                              <p:pRg st="4" end="4"/>
                                            </p:txEl>
                                          </p:spTgt>
                                        </p:tgtEl>
                                        <p:attrNameLst>
                                          <p:attrName>style.visibility</p:attrName>
                                        </p:attrNameLst>
                                      </p:cBhvr>
                                      <p:to>
                                        <p:strVal val="visible"/>
                                      </p:to>
                                    </p:set>
                                    <p:animEffect transition="in" filter="fade">
                                      <p:cBhvr>
                                        <p:cTn id="23" dur="1000"/>
                                        <p:tgtEl>
                                          <p:spTgt spid="72">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72">
                                            <p:txEl>
                                              <p:pRg st="5" end="5"/>
                                            </p:txEl>
                                          </p:spTgt>
                                        </p:tgtEl>
                                        <p:attrNameLst>
                                          <p:attrName>style.visibility</p:attrName>
                                        </p:attrNameLst>
                                      </p:cBhvr>
                                      <p:to>
                                        <p:strVal val="visible"/>
                                      </p:to>
                                    </p:set>
                                    <p:animEffect transition="in" filter="fade">
                                      <p:cBhvr>
                                        <p:cTn id="27" dur="1000"/>
                                        <p:tgtEl>
                                          <p:spTgt spid="7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218635" y="1579562"/>
            <a:ext cx="8751000" cy="4124176"/>
          </a:xfrm>
          <a:prstGeom prst="rect">
            <a:avLst/>
          </a:prstGeom>
        </p:spPr>
        <p:txBody>
          <a:bodyPr lIns="91425" tIns="91425" rIns="91425" bIns="91425" anchor="t" anchorCtr="0">
            <a:spAutoFit/>
          </a:bodyPr>
          <a:lstStyle/>
          <a:p>
            <a:pPr lvl="0" rtl="0">
              <a:buNone/>
            </a:pPr>
            <a:r>
              <a:rPr lang="en" sz="2400" b="1" dirty="0">
                <a:solidFill>
                  <a:srgbClr val="000000"/>
                </a:solidFill>
                <a:latin typeface="Arial"/>
                <a:ea typeface="Arial"/>
                <a:cs typeface="Arial"/>
                <a:sym typeface="Arial"/>
              </a:rPr>
              <a:t>a) affordable: many resources are free</a:t>
            </a:r>
          </a:p>
          <a:p>
            <a:endParaRPr sz="2400" dirty="0"/>
          </a:p>
          <a:p>
            <a:pPr lvl="0" rtl="0">
              <a:buNone/>
            </a:pPr>
            <a:r>
              <a:rPr lang="en" sz="2400" b="1" dirty="0">
                <a:solidFill>
                  <a:srgbClr val="000000"/>
                </a:solidFill>
                <a:latin typeface="Arial"/>
                <a:ea typeface="Arial"/>
                <a:cs typeface="Arial"/>
                <a:sym typeface="Arial"/>
              </a:rPr>
              <a:t>b) interactive: can be manipulated</a:t>
            </a:r>
          </a:p>
          <a:p>
            <a:endParaRPr sz="2400" dirty="0"/>
          </a:p>
          <a:p>
            <a:pPr lvl="0" rtl="0">
              <a:buNone/>
            </a:pPr>
            <a:r>
              <a:rPr lang="en" sz="2400" b="1" dirty="0">
                <a:solidFill>
                  <a:srgbClr val="000000"/>
                </a:solidFill>
                <a:latin typeface="Arial"/>
                <a:ea typeface="Arial"/>
                <a:cs typeface="Arial"/>
                <a:sym typeface="Arial"/>
              </a:rPr>
              <a:t>c) complex content can be simplified:</a:t>
            </a:r>
          </a:p>
          <a:p>
            <a:pPr lvl="0" rtl="0">
              <a:buNone/>
            </a:pPr>
            <a:r>
              <a:rPr lang="en" sz="2400" b="1" dirty="0">
                <a:solidFill>
                  <a:srgbClr val="000000"/>
                </a:solidFill>
                <a:latin typeface="Arial"/>
                <a:ea typeface="Arial"/>
                <a:cs typeface="Arial"/>
                <a:sym typeface="Arial"/>
              </a:rPr>
              <a:t>	can remove/replace graphics-based components</a:t>
            </a:r>
          </a:p>
          <a:p>
            <a:endParaRPr sz="2400" dirty="0"/>
          </a:p>
          <a:p>
            <a:pPr marL="0" lvl="0" indent="0" rtl="0">
              <a:buNone/>
            </a:pPr>
            <a:r>
              <a:rPr lang="en" sz="2400" b="1" dirty="0">
                <a:solidFill>
                  <a:srgbClr val="000000"/>
                </a:solidFill>
                <a:latin typeface="Arial"/>
                <a:ea typeface="Arial"/>
                <a:cs typeface="Arial"/>
                <a:sym typeface="Arial"/>
              </a:rPr>
              <a:t>d) flexible: user accesses with preferred device/programs </a:t>
            </a:r>
          </a:p>
          <a:p>
            <a:pPr marL="0" indent="0">
              <a:buNone/>
            </a:pPr>
            <a:r>
              <a:rPr lang="en" sz="2400" b="1" dirty="0">
                <a:solidFill>
                  <a:srgbClr val="000000"/>
                </a:solidFill>
                <a:latin typeface="Arial"/>
                <a:ea typeface="Arial"/>
                <a:cs typeface="Arial"/>
                <a:sym typeface="Arial"/>
              </a:rPr>
              <a:t>     and sets individual options</a:t>
            </a:r>
          </a:p>
        </p:txBody>
      </p:sp>
      <p:sp>
        <p:nvSpPr>
          <p:cNvPr id="79" name="Shape 79"/>
          <p:cNvSpPr txBox="1">
            <a:spLocks noGrp="1"/>
          </p:cNvSpPr>
          <p:nvPr>
            <p:ph type="title"/>
          </p:nvPr>
        </p:nvSpPr>
        <p:spPr>
          <a:xfrm>
            <a:off x="218635" y="3105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Advantages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8">
                                            <p:txEl>
                                              <p:pRg st="0" end="0"/>
                                            </p:txEl>
                                          </p:spTgt>
                                        </p:tgtEl>
                                        <p:attrNameLst>
                                          <p:attrName>style.visibility</p:attrName>
                                        </p:attrNameLst>
                                      </p:cBhvr>
                                      <p:to>
                                        <p:strVal val="visible"/>
                                      </p:to>
                                    </p:set>
                                    <p:animEffect transition="in" filter="fade">
                                      <p:cBhvr>
                                        <p:cTn id="7" dur="1000"/>
                                        <p:tgtEl>
                                          <p:spTgt spid="78">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8">
                                            <p:txEl>
                                              <p:pRg st="1" end="1"/>
                                            </p:txEl>
                                          </p:spTgt>
                                        </p:tgtEl>
                                        <p:attrNameLst>
                                          <p:attrName>style.visibility</p:attrName>
                                        </p:attrNameLst>
                                      </p:cBhvr>
                                      <p:to>
                                        <p:strVal val="visible"/>
                                      </p:to>
                                    </p:set>
                                    <p:animEffect transition="in" filter="fade">
                                      <p:cBhvr>
                                        <p:cTn id="11" dur="1000"/>
                                        <p:tgtEl>
                                          <p:spTgt spid="78">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8">
                                            <p:txEl>
                                              <p:pRg st="2" end="2"/>
                                            </p:txEl>
                                          </p:spTgt>
                                        </p:tgtEl>
                                        <p:attrNameLst>
                                          <p:attrName>style.visibility</p:attrName>
                                        </p:attrNameLst>
                                      </p:cBhvr>
                                      <p:to>
                                        <p:strVal val="visible"/>
                                      </p:to>
                                    </p:set>
                                    <p:animEffect transition="in" filter="fade">
                                      <p:cBhvr>
                                        <p:cTn id="15" dur="1000"/>
                                        <p:tgtEl>
                                          <p:spTgt spid="78">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78">
                                            <p:txEl>
                                              <p:pRg st="3" end="3"/>
                                            </p:txEl>
                                          </p:spTgt>
                                        </p:tgtEl>
                                        <p:attrNameLst>
                                          <p:attrName>style.visibility</p:attrName>
                                        </p:attrNameLst>
                                      </p:cBhvr>
                                      <p:to>
                                        <p:strVal val="visible"/>
                                      </p:to>
                                    </p:set>
                                    <p:animEffect transition="in" filter="fade">
                                      <p:cBhvr>
                                        <p:cTn id="19" dur="1000"/>
                                        <p:tgtEl>
                                          <p:spTgt spid="78">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78">
                                            <p:txEl>
                                              <p:pRg st="4" end="4"/>
                                            </p:txEl>
                                          </p:spTgt>
                                        </p:tgtEl>
                                        <p:attrNameLst>
                                          <p:attrName>style.visibility</p:attrName>
                                        </p:attrNameLst>
                                      </p:cBhvr>
                                      <p:to>
                                        <p:strVal val="visible"/>
                                      </p:to>
                                    </p:set>
                                    <p:animEffect transition="in" filter="fade">
                                      <p:cBhvr>
                                        <p:cTn id="23" dur="1000"/>
                                        <p:tgtEl>
                                          <p:spTgt spid="78">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78">
                                            <p:txEl>
                                              <p:pRg st="5" end="5"/>
                                            </p:txEl>
                                          </p:spTgt>
                                        </p:tgtEl>
                                        <p:attrNameLst>
                                          <p:attrName>style.visibility</p:attrName>
                                        </p:attrNameLst>
                                      </p:cBhvr>
                                      <p:to>
                                        <p:strVal val="visible"/>
                                      </p:to>
                                    </p:set>
                                    <p:animEffect transition="in" filter="fade">
                                      <p:cBhvr>
                                        <p:cTn id="27" dur="1000"/>
                                        <p:tgtEl>
                                          <p:spTgt spid="78">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78">
                                            <p:txEl>
                                              <p:pRg st="6" end="6"/>
                                            </p:txEl>
                                          </p:spTgt>
                                        </p:tgtEl>
                                        <p:attrNameLst>
                                          <p:attrName>style.visibility</p:attrName>
                                        </p:attrNameLst>
                                      </p:cBhvr>
                                      <p:to>
                                        <p:strVal val="visible"/>
                                      </p:to>
                                    </p:set>
                                    <p:animEffect transition="in" filter="fade">
                                      <p:cBhvr>
                                        <p:cTn id="31" dur="1000"/>
                                        <p:tgtEl>
                                          <p:spTgt spid="78">
                                            <p:txEl>
                                              <p:pRg st="6" end="6"/>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78">
                                            <p:txEl>
                                              <p:pRg st="7" end="7"/>
                                            </p:txEl>
                                          </p:spTgt>
                                        </p:tgtEl>
                                        <p:attrNameLst>
                                          <p:attrName>style.visibility</p:attrName>
                                        </p:attrNameLst>
                                      </p:cBhvr>
                                      <p:to>
                                        <p:strVal val="visible"/>
                                      </p:to>
                                    </p:set>
                                    <p:animEffect transition="in" filter="fade">
                                      <p:cBhvr>
                                        <p:cTn id="35" dur="1000"/>
                                        <p:tgtEl>
                                          <p:spTgt spid="78">
                                            <p:txEl>
                                              <p:pRg st="7" end="7"/>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78">
                                            <p:txEl>
                                              <p:pRg st="8" end="8"/>
                                            </p:txEl>
                                          </p:spTgt>
                                        </p:tgtEl>
                                        <p:attrNameLst>
                                          <p:attrName>style.visibility</p:attrName>
                                        </p:attrNameLst>
                                      </p:cBhvr>
                                      <p:to>
                                        <p:strVal val="visible"/>
                                      </p:to>
                                    </p:set>
                                    <p:animEffect transition="in" filter="fade">
                                      <p:cBhvr>
                                        <p:cTn id="39" dur="1000"/>
                                        <p:tgtEl>
                                          <p:spTgt spid="7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p:nvPr/>
        </p:nvSpPr>
        <p:spPr>
          <a:xfrm rot="-407238">
            <a:off x="-442670" y="1344140"/>
            <a:ext cx="4811314" cy="3574905"/>
          </a:xfrm>
          <a:prstGeom prst="irregularSeal2">
            <a:avLst/>
          </a:prstGeom>
          <a:solidFill>
            <a:srgbClr val="FFE599"/>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Clr>
                <a:srgbClr val="000000"/>
              </a:buClr>
              <a:buSzPct val="45833"/>
              <a:buFont typeface="Arial"/>
              <a:buNone/>
            </a:pPr>
            <a:r>
              <a:rPr lang="en" sz="2400" b="1"/>
              <a:t>
</a:t>
            </a:r>
            <a:r>
              <a:rPr lang="en" sz="2500"/>
              <a:t>Electronic file</a:t>
            </a:r>
          </a:p>
          <a:p>
            <a:pPr lvl="0" algn="ctr" rtl="0">
              <a:buClr>
                <a:srgbClr val="000000"/>
              </a:buClr>
              <a:buSzPct val="44000"/>
              <a:buFont typeface="Arial"/>
              <a:buNone/>
            </a:pPr>
            <a:r>
              <a:rPr lang="en" sz="2500"/>
              <a:t>eBook</a:t>
            </a:r>
          </a:p>
          <a:p>
            <a:pPr lvl="0" algn="ctr" rtl="0">
              <a:buClr>
                <a:srgbClr val="000000"/>
              </a:buClr>
              <a:buSzPct val="44000"/>
              <a:buFont typeface="Arial"/>
              <a:buNone/>
            </a:pPr>
            <a:r>
              <a:rPr lang="en" sz="2500"/>
              <a:t>eFile</a:t>
            </a:r>
          </a:p>
          <a:p>
            <a:pPr lvl="0" algn="ctr" rtl="0">
              <a:buNone/>
            </a:pPr>
            <a:r>
              <a:rPr lang="en" sz="2500"/>
              <a:t>eText</a:t>
            </a:r>
          </a:p>
        </p:txBody>
      </p:sp>
      <p:sp>
        <p:nvSpPr>
          <p:cNvPr id="85" name="Shape 85"/>
          <p:cNvSpPr txBox="1">
            <a:spLocks noGrp="1"/>
          </p:cNvSpPr>
          <p:nvPr>
            <p:ph type="title"/>
          </p:nvPr>
        </p:nvSpPr>
        <p:spPr>
          <a:xfrm>
            <a:off x="473248" y="216537"/>
            <a:ext cx="7831799" cy="1143000"/>
          </a:xfrm>
          <a:prstGeom prst="rect">
            <a:avLst/>
          </a:prstGeom>
        </p:spPr>
        <p:txBody>
          <a:bodyPr lIns="91425" tIns="91425" rIns="91425" bIns="91425" anchor="b" anchorCtr="0">
            <a:spAutoFit/>
          </a:bodyPr>
          <a:lstStyle/>
          <a:p>
            <a:pPr>
              <a:buNone/>
            </a:pPr>
            <a:r>
              <a:rPr lang="en" sz="3000" b="0">
                <a:solidFill>
                  <a:srgbClr val="FFF2CC"/>
                </a:solidFill>
                <a:latin typeface="Arial"/>
                <a:ea typeface="Arial"/>
                <a:cs typeface="Arial"/>
                <a:sym typeface="Arial"/>
              </a:rPr>
              <a:t>Digital text is ...</a:t>
            </a:r>
          </a:p>
        </p:txBody>
      </p:sp>
      <p:sp>
        <p:nvSpPr>
          <p:cNvPr id="86" name="Shape 86"/>
          <p:cNvSpPr/>
          <p:nvPr/>
        </p:nvSpPr>
        <p:spPr>
          <a:xfrm rot="-881485">
            <a:off x="113671" y="4200005"/>
            <a:ext cx="4020193" cy="3100532"/>
          </a:xfrm>
          <a:prstGeom prst="irregularSeal1">
            <a:avLst/>
          </a:prstGeom>
          <a:solidFill>
            <a:srgbClr val="FFE599"/>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Clr>
                <a:srgbClr val="000000"/>
              </a:buClr>
              <a:buSzPct val="45833"/>
              <a:buFont typeface="Arial"/>
              <a:buNone/>
            </a:pPr>
            <a:r>
              <a:rPr lang="en" sz="2400"/>
              <a:t>RTF </a:t>
            </a:r>
          </a:p>
          <a:p>
            <a:pPr lvl="0" algn="ctr" rtl="0">
              <a:buClr>
                <a:srgbClr val="000000"/>
              </a:buClr>
              <a:buSzPct val="45833"/>
              <a:buFont typeface="Arial"/>
              <a:buNone/>
            </a:pPr>
            <a:r>
              <a:rPr lang="en" sz="2400"/>
              <a:t>TXT</a:t>
            </a:r>
          </a:p>
          <a:p>
            <a:pPr lvl="0" algn="ctr" rtl="0">
              <a:buClr>
                <a:srgbClr val="000000"/>
              </a:buClr>
              <a:buSzPct val="45833"/>
              <a:buFont typeface="Arial"/>
              <a:buNone/>
            </a:pPr>
            <a:r>
              <a:rPr lang="en" sz="2400"/>
              <a:t>PDF</a:t>
            </a:r>
          </a:p>
          <a:p>
            <a:pPr lvl="0" algn="ctr" rtl="0">
              <a:buClr>
                <a:srgbClr val="000000"/>
              </a:buClr>
              <a:buSzPct val="45833"/>
              <a:buFont typeface="Arial"/>
              <a:buNone/>
            </a:pPr>
            <a:r>
              <a:rPr lang="en" sz="2400"/>
              <a:t>ePUB</a:t>
            </a:r>
          </a:p>
        </p:txBody>
      </p:sp>
      <p:sp>
        <p:nvSpPr>
          <p:cNvPr id="87" name="Shape 87"/>
          <p:cNvSpPr/>
          <p:nvPr/>
        </p:nvSpPr>
        <p:spPr>
          <a:xfrm rot="621303">
            <a:off x="5908641" y="1303539"/>
            <a:ext cx="3847196" cy="3198959"/>
          </a:xfrm>
          <a:prstGeom prst="irregularSeal2">
            <a:avLst/>
          </a:prstGeom>
          <a:solidFill>
            <a:srgbClr val="FFE599"/>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rtl="0">
              <a:spcBef>
                <a:spcPts val="600"/>
              </a:spcBef>
              <a:buClr>
                <a:srgbClr val="000000"/>
              </a:buClr>
              <a:buSzPct val="45833"/>
              <a:buFont typeface="Arial"/>
              <a:buNone/>
            </a:pPr>
            <a:r>
              <a:rPr lang="en" sz="2400"/>
              <a:t>ASCII </a:t>
            </a:r>
          </a:p>
          <a:p>
            <a:pPr lvl="0" rtl="0">
              <a:spcBef>
                <a:spcPts val="600"/>
              </a:spcBef>
              <a:buClr>
                <a:srgbClr val="000000"/>
              </a:buClr>
              <a:buSzPct val="45833"/>
              <a:buFont typeface="Arial"/>
              <a:buNone/>
            </a:pPr>
            <a:r>
              <a:rPr lang="en" sz="2400"/>
              <a:t>DAISY</a:t>
            </a:r>
          </a:p>
          <a:p>
            <a:pPr lvl="0" rtl="0">
              <a:spcBef>
                <a:spcPts val="600"/>
              </a:spcBef>
              <a:buClr>
                <a:srgbClr val="000000"/>
              </a:buClr>
              <a:buSzPct val="45833"/>
              <a:buFont typeface="Arial"/>
              <a:buNone/>
            </a:pPr>
            <a:r>
              <a:rPr lang="en" sz="2400"/>
              <a:t>BRF</a:t>
            </a:r>
          </a:p>
        </p:txBody>
      </p:sp>
      <p:sp>
        <p:nvSpPr>
          <p:cNvPr id="88" name="Shape 88"/>
          <p:cNvSpPr/>
          <p:nvPr/>
        </p:nvSpPr>
        <p:spPr>
          <a:xfrm rot="1070361">
            <a:off x="5544596" y="4004723"/>
            <a:ext cx="4018236" cy="3136299"/>
          </a:xfrm>
          <a:prstGeom prst="irregularSeal2">
            <a:avLst/>
          </a:prstGeom>
          <a:solidFill>
            <a:srgbClr val="FFE599"/>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2400"/>
              <a:t>word processor</a:t>
            </a:r>
          </a:p>
          <a:p>
            <a:pPr lvl="0" algn="ctr" rtl="0">
              <a:buClr>
                <a:srgbClr val="000000"/>
              </a:buClr>
              <a:buSzPct val="45833"/>
              <a:buFont typeface="Arial"/>
              <a:buNone/>
            </a:pPr>
            <a:r>
              <a:rPr lang="en" sz="2400"/>
              <a:t>text</a:t>
            </a:r>
          </a:p>
          <a:p>
            <a:pPr lvl="0" algn="ctr" rtl="0">
              <a:spcBef>
                <a:spcPts val="600"/>
              </a:spcBef>
              <a:buClr>
                <a:srgbClr val="000000"/>
              </a:buClr>
              <a:buSzPct val="45833"/>
              <a:buFont typeface="Arial"/>
              <a:buNone/>
            </a:pPr>
            <a:r>
              <a:rPr lang="en" sz="2400"/>
              <a:t>web text</a:t>
            </a:r>
          </a:p>
        </p:txBody>
      </p:sp>
      <p:sp>
        <p:nvSpPr>
          <p:cNvPr id="89" name="Shape 89"/>
          <p:cNvSpPr/>
          <p:nvPr/>
        </p:nvSpPr>
        <p:spPr>
          <a:xfrm>
            <a:off x="3088411" y="2595240"/>
            <a:ext cx="3500928" cy="3332501"/>
          </a:xfrm>
          <a:prstGeom prst="irregularSeal1">
            <a:avLst/>
          </a:prstGeom>
          <a:solidFill>
            <a:srgbClr val="FFFF00"/>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algn="ctr">
              <a:buNone/>
            </a:pPr>
            <a:r>
              <a:rPr lang="en" sz="3000"/>
              <a:t>Digital Text</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89"/>
                                        </p:tgtEl>
                                        <p:attrNameLst>
                                          <p:attrName>r</p:attrName>
                                        </p:attrNameLst>
                                      </p:cBhvr>
                                    </p:animRot>
                                  </p:childTnLst>
                                </p:cTn>
                              </p:par>
                            </p:childTnLst>
                          </p:cTn>
                        </p:par>
                        <p:par>
                          <p:cTn id="7" fill="hold">
                            <p:stCondLst>
                              <p:cond delay="1000"/>
                            </p:stCondLst>
                            <p:childTnLst>
                              <p:par>
                                <p:cTn id="8" presetID="23" presetClass="entr" presetSubtype="16" fill="hold" nodeType="afterEffect">
                                  <p:stCondLst>
                                    <p:cond delay="0"/>
                                  </p:stCondLst>
                                  <p:childTnLst>
                                    <p:set>
                                      <p:cBhvr>
                                        <p:cTn id="9" dur="1" fill="hold">
                                          <p:stCondLst>
                                            <p:cond delay="0"/>
                                          </p:stCondLst>
                                        </p:cTn>
                                        <p:tgtEl>
                                          <p:spTgt spid="84"/>
                                        </p:tgtEl>
                                        <p:attrNameLst>
                                          <p:attrName>style.visibility</p:attrName>
                                        </p:attrNameLst>
                                      </p:cBhvr>
                                      <p:to>
                                        <p:strVal val="visible"/>
                                      </p:to>
                                    </p:set>
                                    <p:anim calcmode="lin" valueType="num">
                                      <p:cBhvr additive="base">
                                        <p:cTn id="10" dur="1000"/>
                                        <p:tgtEl>
                                          <p:spTgt spid="84"/>
                                        </p:tgtEl>
                                        <p:attrNameLst>
                                          <p:attrName>ppt_w</p:attrName>
                                        </p:attrNameLst>
                                      </p:cBhvr>
                                      <p:tavLst>
                                        <p:tav tm="0">
                                          <p:val>
                                            <p:strVal val="0"/>
                                          </p:val>
                                        </p:tav>
                                        <p:tav tm="100000">
                                          <p:val>
                                            <p:strVal val="#ppt_w"/>
                                          </p:val>
                                        </p:tav>
                                      </p:tavLst>
                                    </p:anim>
                                    <p:anim calcmode="lin" valueType="num">
                                      <p:cBhvr additive="base">
                                        <p:cTn id="11" dur="1000"/>
                                        <p:tgtEl>
                                          <p:spTgt spid="84"/>
                                        </p:tgtEl>
                                        <p:attrNameLst>
                                          <p:attrName>ppt_h</p:attrName>
                                        </p:attrNameLst>
                                      </p:cBhvr>
                                      <p:tavLst>
                                        <p:tav tm="0">
                                          <p:val>
                                            <p:strVal val="0"/>
                                          </p:val>
                                        </p:tav>
                                        <p:tav tm="100000">
                                          <p:val>
                                            <p:strVal val="#ppt_h"/>
                                          </p:val>
                                        </p:tav>
                                      </p:tavLst>
                                    </p:anim>
                                  </p:childTnLst>
                                </p:cTn>
                              </p:par>
                            </p:childTnLst>
                          </p:cTn>
                        </p:par>
                        <p:par>
                          <p:cTn id="12" fill="hold">
                            <p:stCondLst>
                              <p:cond delay="2000"/>
                            </p:stCondLst>
                            <p:childTnLst>
                              <p:par>
                                <p:cTn id="13" presetID="23" presetClass="entr" presetSubtype="16" fill="hold" nodeType="afterEffect">
                                  <p:stCondLst>
                                    <p:cond delay="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1000"/>
                                        <p:tgtEl>
                                          <p:spTgt spid="87"/>
                                        </p:tgtEl>
                                        <p:attrNameLst>
                                          <p:attrName>ppt_w</p:attrName>
                                        </p:attrNameLst>
                                      </p:cBhvr>
                                      <p:tavLst>
                                        <p:tav tm="0">
                                          <p:val>
                                            <p:strVal val="0"/>
                                          </p:val>
                                        </p:tav>
                                        <p:tav tm="100000">
                                          <p:val>
                                            <p:strVal val="#ppt_w"/>
                                          </p:val>
                                        </p:tav>
                                      </p:tavLst>
                                    </p:anim>
                                    <p:anim calcmode="lin" valueType="num">
                                      <p:cBhvr additive="base">
                                        <p:cTn id="16" dur="1000"/>
                                        <p:tgtEl>
                                          <p:spTgt spid="87"/>
                                        </p:tgtEl>
                                        <p:attrNameLst>
                                          <p:attrName>ppt_h</p:attrName>
                                        </p:attrNameLst>
                                      </p:cBhvr>
                                      <p:tavLst>
                                        <p:tav tm="0">
                                          <p:val>
                                            <p:strVal val="0"/>
                                          </p:val>
                                        </p:tav>
                                        <p:tav tm="100000">
                                          <p:val>
                                            <p:strVal val="#ppt_h"/>
                                          </p:val>
                                        </p:tav>
                                      </p:tavLst>
                                    </p:anim>
                                  </p:childTnLst>
                                </p:cTn>
                              </p:par>
                            </p:childTnLst>
                          </p:cTn>
                        </p:par>
                        <p:par>
                          <p:cTn id="17" fill="hold">
                            <p:stCondLst>
                              <p:cond delay="3000"/>
                            </p:stCondLst>
                            <p:childTnLst>
                              <p:par>
                                <p:cTn id="18" presetID="23" presetClass="entr" presetSubtype="16" fill="hold" nodeType="afterEffect">
                                  <p:stCondLst>
                                    <p:cond delay="0"/>
                                  </p:stCondLst>
                                  <p:childTnLst>
                                    <p:set>
                                      <p:cBhvr>
                                        <p:cTn id="19" dur="1" fill="hold">
                                          <p:stCondLst>
                                            <p:cond delay="0"/>
                                          </p:stCondLst>
                                        </p:cTn>
                                        <p:tgtEl>
                                          <p:spTgt spid="86"/>
                                        </p:tgtEl>
                                        <p:attrNameLst>
                                          <p:attrName>style.visibility</p:attrName>
                                        </p:attrNameLst>
                                      </p:cBhvr>
                                      <p:to>
                                        <p:strVal val="visible"/>
                                      </p:to>
                                    </p:set>
                                    <p:anim calcmode="lin" valueType="num">
                                      <p:cBhvr additive="base">
                                        <p:cTn id="20" dur="1000"/>
                                        <p:tgtEl>
                                          <p:spTgt spid="86"/>
                                        </p:tgtEl>
                                        <p:attrNameLst>
                                          <p:attrName>ppt_w</p:attrName>
                                        </p:attrNameLst>
                                      </p:cBhvr>
                                      <p:tavLst>
                                        <p:tav tm="0">
                                          <p:val>
                                            <p:strVal val="0"/>
                                          </p:val>
                                        </p:tav>
                                        <p:tav tm="100000">
                                          <p:val>
                                            <p:strVal val="#ppt_w"/>
                                          </p:val>
                                        </p:tav>
                                      </p:tavLst>
                                    </p:anim>
                                    <p:anim calcmode="lin" valueType="num">
                                      <p:cBhvr additive="base">
                                        <p:cTn id="21" dur="1000"/>
                                        <p:tgtEl>
                                          <p:spTgt spid="86"/>
                                        </p:tgtEl>
                                        <p:attrNameLst>
                                          <p:attrName>ppt_h</p:attrName>
                                        </p:attrNameLst>
                                      </p:cBhvr>
                                      <p:tavLst>
                                        <p:tav tm="0">
                                          <p:val>
                                            <p:strVal val="0"/>
                                          </p:val>
                                        </p:tav>
                                        <p:tav tm="100000">
                                          <p:val>
                                            <p:strVal val="#ppt_h"/>
                                          </p:val>
                                        </p:tav>
                                      </p:tavLst>
                                    </p:anim>
                                  </p:childTnLst>
                                </p:cTn>
                              </p:par>
                            </p:childTnLst>
                          </p:cTn>
                        </p:par>
                        <p:par>
                          <p:cTn id="22" fill="hold">
                            <p:stCondLst>
                              <p:cond delay="4000"/>
                            </p:stCondLst>
                            <p:childTnLst>
                              <p:par>
                                <p:cTn id="23" presetID="23" presetClass="entr" presetSubtype="16" fill="hold" nodeType="afterEffect">
                                  <p:stCondLst>
                                    <p:cond delay="0"/>
                                  </p:stCondLst>
                                  <p:childTnLst>
                                    <p:set>
                                      <p:cBhvr>
                                        <p:cTn id="24" dur="1" fill="hold">
                                          <p:stCondLst>
                                            <p:cond delay="0"/>
                                          </p:stCondLst>
                                        </p:cTn>
                                        <p:tgtEl>
                                          <p:spTgt spid="88"/>
                                        </p:tgtEl>
                                        <p:attrNameLst>
                                          <p:attrName>style.visibility</p:attrName>
                                        </p:attrNameLst>
                                      </p:cBhvr>
                                      <p:to>
                                        <p:strVal val="visible"/>
                                      </p:to>
                                    </p:set>
                                    <p:anim calcmode="lin" valueType="num">
                                      <p:cBhvr additive="base">
                                        <p:cTn id="25" dur="1000"/>
                                        <p:tgtEl>
                                          <p:spTgt spid="88"/>
                                        </p:tgtEl>
                                        <p:attrNameLst>
                                          <p:attrName>ppt_w</p:attrName>
                                        </p:attrNameLst>
                                      </p:cBhvr>
                                      <p:tavLst>
                                        <p:tav tm="0">
                                          <p:val>
                                            <p:strVal val="0"/>
                                          </p:val>
                                        </p:tav>
                                        <p:tav tm="100000">
                                          <p:val>
                                            <p:strVal val="#ppt_w"/>
                                          </p:val>
                                        </p:tav>
                                      </p:tavLst>
                                    </p:anim>
                                    <p:anim calcmode="lin" valueType="num">
                                      <p:cBhvr additive="base">
                                        <p:cTn id="26" dur="1000"/>
                                        <p:tgtEl>
                                          <p:spTgt spid="8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962673" y="1834068"/>
            <a:ext cx="7831799" cy="5301599"/>
          </a:xfrm>
          <a:prstGeom prst="rect">
            <a:avLst/>
          </a:prstGeom>
        </p:spPr>
        <p:txBody>
          <a:bodyPr lIns="91425" tIns="91425" rIns="91425" bIns="91425" anchor="t" anchorCtr="0">
            <a:spAutoFit/>
          </a:bodyPr>
          <a:lstStyle/>
          <a:p>
            <a:pPr marL="457200" lvl="0" indent="-419100" rtl="0">
              <a:buClr>
                <a:srgbClr val="000000"/>
              </a:buClr>
              <a:buSzPct val="166666"/>
              <a:buFont typeface="Arial"/>
              <a:buChar char="•"/>
            </a:pPr>
            <a:r>
              <a:rPr lang="en" b="1">
                <a:solidFill>
                  <a:srgbClr val="000000"/>
                </a:solidFill>
                <a:latin typeface="Arial"/>
                <a:ea typeface="Arial"/>
                <a:cs typeface="Arial"/>
                <a:sym typeface="Arial"/>
              </a:rPr>
              <a:t>Download to devices, such as:</a:t>
            </a:r>
          </a:p>
          <a:p>
            <a:pPr marL="914400" lvl="1" indent="-381000" rtl="0">
              <a:buClr>
                <a:srgbClr val="000000"/>
              </a:buClr>
              <a:buSzPct val="80000"/>
              <a:buFont typeface="Courier New"/>
              <a:buChar char="o"/>
            </a:pPr>
            <a:r>
              <a:rPr lang="en" sz="3000" b="1">
                <a:solidFill>
                  <a:srgbClr val="000000"/>
                </a:solidFill>
                <a:latin typeface="Arial"/>
                <a:ea typeface="Arial"/>
                <a:cs typeface="Arial"/>
                <a:sym typeface="Arial"/>
              </a:rPr>
              <a:t>Computer/Laptop</a:t>
            </a:r>
          </a:p>
          <a:p>
            <a:pPr marL="914400" lvl="1" indent="-381000" rtl="0">
              <a:buClr>
                <a:srgbClr val="000000"/>
              </a:buClr>
              <a:buSzPct val="80000"/>
              <a:buFont typeface="Courier New"/>
              <a:buChar char="o"/>
            </a:pPr>
            <a:r>
              <a:rPr lang="en" sz="3000" b="1">
                <a:solidFill>
                  <a:srgbClr val="000000"/>
                </a:solidFill>
                <a:latin typeface="Arial"/>
                <a:ea typeface="Arial"/>
                <a:cs typeface="Arial"/>
                <a:sym typeface="Arial"/>
              </a:rPr>
              <a:t>Tablet</a:t>
            </a:r>
          </a:p>
          <a:p>
            <a:pPr marL="914400" lvl="1" indent="-381000" rtl="0">
              <a:buClr>
                <a:srgbClr val="000000"/>
              </a:buClr>
              <a:buSzPct val="80000"/>
              <a:buFont typeface="Courier New"/>
              <a:buChar char="o"/>
            </a:pPr>
            <a:r>
              <a:rPr lang="en" sz="3000" b="1">
                <a:solidFill>
                  <a:srgbClr val="000000"/>
                </a:solidFill>
                <a:latin typeface="Arial"/>
                <a:ea typeface="Arial"/>
                <a:cs typeface="Arial"/>
                <a:sym typeface="Arial"/>
              </a:rPr>
              <a:t>iDevices</a:t>
            </a:r>
          </a:p>
          <a:p>
            <a:pPr marL="914400" lvl="1" indent="-381000" rtl="0">
              <a:buClr>
                <a:srgbClr val="000000"/>
              </a:buClr>
              <a:buSzPct val="80000"/>
              <a:buFont typeface="Courier New"/>
              <a:buChar char="o"/>
            </a:pPr>
            <a:r>
              <a:rPr lang="en" sz="3000" b="1">
                <a:solidFill>
                  <a:srgbClr val="000000"/>
                </a:solidFill>
                <a:latin typeface="Arial"/>
                <a:ea typeface="Arial"/>
                <a:cs typeface="Arial"/>
                <a:sym typeface="Arial"/>
              </a:rPr>
              <a:t>Android-based devices</a:t>
            </a:r>
          </a:p>
          <a:p>
            <a:pPr marL="914400" lvl="1" indent="-381000" rtl="0">
              <a:buClr>
                <a:srgbClr val="000000"/>
              </a:buClr>
              <a:buSzPct val="80000"/>
              <a:buFont typeface="Courier New"/>
              <a:buChar char="o"/>
            </a:pPr>
            <a:r>
              <a:rPr lang="en" sz="3000" b="1">
                <a:solidFill>
                  <a:srgbClr val="000000"/>
                </a:solidFill>
                <a:latin typeface="Arial"/>
                <a:ea typeface="Arial"/>
                <a:cs typeface="Arial"/>
                <a:sym typeface="Arial"/>
              </a:rPr>
              <a:t>Bookport Plus</a:t>
            </a:r>
          </a:p>
          <a:p>
            <a:pPr marL="914400" lvl="1" indent="-381000" rtl="0">
              <a:buClr>
                <a:srgbClr val="000000"/>
              </a:buClr>
              <a:buSzPct val="80000"/>
              <a:buFont typeface="Courier New"/>
              <a:buChar char="o"/>
            </a:pPr>
            <a:r>
              <a:rPr lang="en" sz="3000" b="1">
                <a:solidFill>
                  <a:srgbClr val="000000"/>
                </a:solidFill>
                <a:latin typeface="Arial"/>
                <a:ea typeface="Arial"/>
                <a:cs typeface="Arial"/>
                <a:sym typeface="Arial"/>
              </a:rPr>
              <a:t>VictorStream</a:t>
            </a:r>
          </a:p>
          <a:p>
            <a:pPr marL="914400" lvl="1" indent="-381000" rtl="0">
              <a:buClr>
                <a:srgbClr val="000000"/>
              </a:buClr>
              <a:buSzPct val="80000"/>
              <a:buFont typeface="Courier New"/>
              <a:buChar char="o"/>
            </a:pPr>
            <a:r>
              <a:rPr lang="en" sz="3000" b="1">
                <a:solidFill>
                  <a:srgbClr val="000000"/>
                </a:solidFill>
                <a:latin typeface="Arial"/>
                <a:ea typeface="Arial"/>
                <a:cs typeface="Arial"/>
                <a:sym typeface="Arial"/>
              </a:rPr>
              <a:t>BraillePlus Mobile Manager</a:t>
            </a:r>
          </a:p>
          <a:p>
            <a:pPr marL="914400" lvl="1" indent="-381000" rtl="0">
              <a:buClr>
                <a:srgbClr val="000000"/>
              </a:buClr>
              <a:buSzPct val="80000"/>
              <a:buFont typeface="Courier New"/>
              <a:buChar char="o"/>
            </a:pPr>
            <a:r>
              <a:rPr lang="en" sz="3000" b="1">
                <a:solidFill>
                  <a:srgbClr val="000000"/>
                </a:solidFill>
                <a:latin typeface="Arial"/>
                <a:ea typeface="Arial"/>
                <a:cs typeface="Arial"/>
                <a:sym typeface="Arial"/>
              </a:rPr>
              <a:t>Ebook reader</a:t>
            </a:r>
          </a:p>
          <a:p>
            <a:endParaRPr/>
          </a:p>
          <a:p>
            <a:endParaRPr/>
          </a:p>
        </p:txBody>
      </p:sp>
      <p:sp>
        <p:nvSpPr>
          <p:cNvPr id="95" name="Shape 95"/>
          <p:cNvSpPr txBox="1">
            <a:spLocks noGrp="1"/>
          </p:cNvSpPr>
          <p:nvPr>
            <p:ph type="title"/>
          </p:nvPr>
        </p:nvSpPr>
        <p:spPr>
          <a:xfrm>
            <a:off x="1524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What to do with those files ... </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4">
                                            <p:txEl>
                                              <p:pRg st="0" end="0"/>
                                            </p:txEl>
                                          </p:spTgt>
                                        </p:tgtEl>
                                        <p:attrNameLst>
                                          <p:attrName>style.visibility</p:attrName>
                                        </p:attrNameLst>
                                      </p:cBhvr>
                                      <p:to>
                                        <p:strVal val="visible"/>
                                      </p:to>
                                    </p:set>
                                    <p:animEffect transition="in" filter="fade">
                                      <p:cBhvr>
                                        <p:cTn id="7" dur="1000"/>
                                        <p:tgtEl>
                                          <p:spTgt spid="94">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4">
                                            <p:txEl>
                                              <p:pRg st="1" end="1"/>
                                            </p:txEl>
                                          </p:spTgt>
                                        </p:tgtEl>
                                        <p:attrNameLst>
                                          <p:attrName>style.visibility</p:attrName>
                                        </p:attrNameLst>
                                      </p:cBhvr>
                                      <p:to>
                                        <p:strVal val="visible"/>
                                      </p:to>
                                    </p:set>
                                    <p:animEffect transition="in" filter="fade">
                                      <p:cBhvr>
                                        <p:cTn id="11" dur="1000"/>
                                        <p:tgtEl>
                                          <p:spTgt spid="94">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94">
                                            <p:txEl>
                                              <p:pRg st="2" end="2"/>
                                            </p:txEl>
                                          </p:spTgt>
                                        </p:tgtEl>
                                        <p:attrNameLst>
                                          <p:attrName>style.visibility</p:attrName>
                                        </p:attrNameLst>
                                      </p:cBhvr>
                                      <p:to>
                                        <p:strVal val="visible"/>
                                      </p:to>
                                    </p:set>
                                    <p:animEffect transition="in" filter="fade">
                                      <p:cBhvr>
                                        <p:cTn id="15" dur="1000"/>
                                        <p:tgtEl>
                                          <p:spTgt spid="94">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94">
                                            <p:txEl>
                                              <p:pRg st="3" end="3"/>
                                            </p:txEl>
                                          </p:spTgt>
                                        </p:tgtEl>
                                        <p:attrNameLst>
                                          <p:attrName>style.visibility</p:attrName>
                                        </p:attrNameLst>
                                      </p:cBhvr>
                                      <p:to>
                                        <p:strVal val="visible"/>
                                      </p:to>
                                    </p:set>
                                    <p:animEffect transition="in" filter="fade">
                                      <p:cBhvr>
                                        <p:cTn id="19" dur="1000"/>
                                        <p:tgtEl>
                                          <p:spTgt spid="94">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94">
                                            <p:txEl>
                                              <p:pRg st="4" end="4"/>
                                            </p:txEl>
                                          </p:spTgt>
                                        </p:tgtEl>
                                        <p:attrNameLst>
                                          <p:attrName>style.visibility</p:attrName>
                                        </p:attrNameLst>
                                      </p:cBhvr>
                                      <p:to>
                                        <p:strVal val="visible"/>
                                      </p:to>
                                    </p:set>
                                    <p:animEffect transition="in" filter="fade">
                                      <p:cBhvr>
                                        <p:cTn id="23" dur="1000"/>
                                        <p:tgtEl>
                                          <p:spTgt spid="94">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94">
                                            <p:txEl>
                                              <p:pRg st="5" end="5"/>
                                            </p:txEl>
                                          </p:spTgt>
                                        </p:tgtEl>
                                        <p:attrNameLst>
                                          <p:attrName>style.visibility</p:attrName>
                                        </p:attrNameLst>
                                      </p:cBhvr>
                                      <p:to>
                                        <p:strVal val="visible"/>
                                      </p:to>
                                    </p:set>
                                    <p:animEffect transition="in" filter="fade">
                                      <p:cBhvr>
                                        <p:cTn id="27" dur="1000"/>
                                        <p:tgtEl>
                                          <p:spTgt spid="94">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94">
                                            <p:txEl>
                                              <p:pRg st="6" end="6"/>
                                            </p:txEl>
                                          </p:spTgt>
                                        </p:tgtEl>
                                        <p:attrNameLst>
                                          <p:attrName>style.visibility</p:attrName>
                                        </p:attrNameLst>
                                      </p:cBhvr>
                                      <p:to>
                                        <p:strVal val="visible"/>
                                      </p:to>
                                    </p:set>
                                    <p:animEffect transition="in" filter="fade">
                                      <p:cBhvr>
                                        <p:cTn id="31" dur="1000"/>
                                        <p:tgtEl>
                                          <p:spTgt spid="94">
                                            <p:txEl>
                                              <p:pRg st="6" end="6"/>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94">
                                            <p:txEl>
                                              <p:pRg st="7" end="7"/>
                                            </p:txEl>
                                          </p:spTgt>
                                        </p:tgtEl>
                                        <p:attrNameLst>
                                          <p:attrName>style.visibility</p:attrName>
                                        </p:attrNameLst>
                                      </p:cBhvr>
                                      <p:to>
                                        <p:strVal val="visible"/>
                                      </p:to>
                                    </p:set>
                                    <p:animEffect transition="in" filter="fade">
                                      <p:cBhvr>
                                        <p:cTn id="35" dur="1000"/>
                                        <p:tgtEl>
                                          <p:spTgt spid="94">
                                            <p:txEl>
                                              <p:pRg st="7" end="7"/>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94">
                                            <p:txEl>
                                              <p:pRg st="8" end="8"/>
                                            </p:txEl>
                                          </p:spTgt>
                                        </p:tgtEl>
                                        <p:attrNameLst>
                                          <p:attrName>style.visibility</p:attrName>
                                        </p:attrNameLst>
                                      </p:cBhvr>
                                      <p:to>
                                        <p:strVal val="visible"/>
                                      </p:to>
                                    </p:set>
                                    <p:animEffect transition="in" filter="fade">
                                      <p:cBhvr>
                                        <p:cTn id="39" dur="1000"/>
                                        <p:tgtEl>
                                          <p:spTgt spid="94">
                                            <p:txEl>
                                              <p:pRg st="8" end="8"/>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94">
                                            <p:txEl>
                                              <p:pRg st="9" end="9"/>
                                            </p:txEl>
                                          </p:spTgt>
                                        </p:tgtEl>
                                        <p:attrNameLst>
                                          <p:attrName>style.visibility</p:attrName>
                                        </p:attrNameLst>
                                      </p:cBhvr>
                                      <p:to>
                                        <p:strVal val="visible"/>
                                      </p:to>
                                    </p:set>
                                    <p:animEffect transition="in" filter="fade">
                                      <p:cBhvr>
                                        <p:cTn id="43" dur="1000"/>
                                        <p:tgtEl>
                                          <p:spTgt spid="94">
                                            <p:txEl>
                                              <p:pRg st="9" end="9"/>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94">
                                            <p:txEl>
                                              <p:pRg st="10" end="10"/>
                                            </p:txEl>
                                          </p:spTgt>
                                        </p:tgtEl>
                                        <p:attrNameLst>
                                          <p:attrName>style.visibility</p:attrName>
                                        </p:attrNameLst>
                                      </p:cBhvr>
                                      <p:to>
                                        <p:strVal val="visible"/>
                                      </p:to>
                                    </p:set>
                                    <p:animEffect transition="in" filter="fade">
                                      <p:cBhvr>
                                        <p:cTn id="47" dur="1000"/>
                                        <p:tgtEl>
                                          <p:spTgt spid="9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533400" y="1447800"/>
            <a:ext cx="8153347" cy="5416837"/>
          </a:xfrm>
          <a:prstGeom prst="rect">
            <a:avLst/>
          </a:prstGeom>
        </p:spPr>
        <p:txBody>
          <a:bodyPr wrap="square" lIns="91425" tIns="91425" rIns="91425" bIns="91425" anchor="t" anchorCtr="0">
            <a:spAutoFit/>
          </a:bodyPr>
          <a:lstStyle/>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VictorReader Soft</a:t>
            </a:r>
          </a:p>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Read:OutLoud</a:t>
            </a:r>
          </a:p>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Read2Go</a:t>
            </a:r>
          </a:p>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GoRead</a:t>
            </a:r>
          </a:p>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Blio</a:t>
            </a:r>
          </a:p>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iBooks</a:t>
            </a:r>
          </a:p>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Kindle</a:t>
            </a:r>
          </a:p>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Nook</a:t>
            </a:r>
          </a:p>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Overdrive Media Console</a:t>
            </a:r>
          </a:p>
          <a:p>
            <a:pPr marL="457200" lvl="0" indent="-419100" rtl="0">
              <a:buClr>
                <a:srgbClr val="000000"/>
              </a:buClr>
              <a:buSzPct val="166666"/>
              <a:buFont typeface="Arial"/>
              <a:buChar char="•"/>
            </a:pPr>
            <a:r>
              <a:rPr lang="en" sz="2600" b="1" dirty="0">
                <a:solidFill>
                  <a:srgbClr val="000000"/>
                </a:solidFill>
                <a:latin typeface="Arial"/>
                <a:ea typeface="Arial"/>
                <a:cs typeface="Arial"/>
                <a:sym typeface="Arial"/>
              </a:rPr>
              <a:t>BookTransfer</a:t>
            </a:r>
          </a:p>
          <a:p>
            <a:pPr marL="457200" lvl="0" indent="-419100" algn="just">
              <a:buClr>
                <a:srgbClr val="000000"/>
              </a:buClr>
              <a:buSzPct val="166666"/>
              <a:buFont typeface="Arial"/>
              <a:buChar char="•"/>
            </a:pPr>
            <a:r>
              <a:rPr lang="en" sz="2600" b="1" u="sng" dirty="0">
                <a:solidFill>
                  <a:schemeClr val="hlink"/>
                </a:solidFill>
                <a:latin typeface="Arial"/>
                <a:ea typeface="Arial"/>
                <a:cs typeface="Arial"/>
                <a:sym typeface="Arial"/>
                <a:hlinkClick r:id="rId3"/>
              </a:rPr>
              <a:t>AMIS</a:t>
            </a:r>
            <a:r>
              <a:rPr lang="en" b="1" dirty="0">
                <a:solidFill>
                  <a:srgbClr val="000000"/>
                </a:solidFill>
                <a:latin typeface="Arial"/>
                <a:ea typeface="Arial"/>
                <a:cs typeface="Arial"/>
                <a:sym typeface="Arial"/>
              </a:rPr>
              <a:t> </a:t>
            </a:r>
            <a:r>
              <a:rPr lang="en" sz="2000" b="1" dirty="0">
                <a:solidFill>
                  <a:srgbClr val="000000"/>
                </a:solidFill>
                <a:latin typeface="Arial"/>
                <a:ea typeface="Arial"/>
                <a:cs typeface="Arial"/>
                <a:sym typeface="Arial"/>
              </a:rPr>
              <a:t>(Adaptive Multimedia Information System)</a:t>
            </a:r>
          </a:p>
        </p:txBody>
      </p:sp>
      <p:sp>
        <p:nvSpPr>
          <p:cNvPr id="101" name="Shape 10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latin typeface="Arial"/>
                <a:ea typeface="Arial"/>
                <a:cs typeface="Arial"/>
                <a:sym typeface="Arial"/>
              </a:rPr>
              <a:t>How to read those files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fade">
                                      <p:cBhvr>
                                        <p:cTn id="7" dur="1000"/>
                                        <p:tgtEl>
                                          <p:spTgt spid="100">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00">
                                            <p:txEl>
                                              <p:pRg st="1" end="1"/>
                                            </p:txEl>
                                          </p:spTgt>
                                        </p:tgtEl>
                                        <p:attrNameLst>
                                          <p:attrName>style.visibility</p:attrName>
                                        </p:attrNameLst>
                                      </p:cBhvr>
                                      <p:to>
                                        <p:strVal val="visible"/>
                                      </p:to>
                                    </p:set>
                                    <p:animEffect transition="in" filter="fade">
                                      <p:cBhvr>
                                        <p:cTn id="11" dur="1000"/>
                                        <p:tgtEl>
                                          <p:spTgt spid="100">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00">
                                            <p:txEl>
                                              <p:pRg st="2" end="2"/>
                                            </p:txEl>
                                          </p:spTgt>
                                        </p:tgtEl>
                                        <p:attrNameLst>
                                          <p:attrName>style.visibility</p:attrName>
                                        </p:attrNameLst>
                                      </p:cBhvr>
                                      <p:to>
                                        <p:strVal val="visible"/>
                                      </p:to>
                                    </p:set>
                                    <p:animEffect transition="in" filter="fade">
                                      <p:cBhvr>
                                        <p:cTn id="15" dur="1000"/>
                                        <p:tgtEl>
                                          <p:spTgt spid="100">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00">
                                            <p:txEl>
                                              <p:pRg st="3" end="3"/>
                                            </p:txEl>
                                          </p:spTgt>
                                        </p:tgtEl>
                                        <p:attrNameLst>
                                          <p:attrName>style.visibility</p:attrName>
                                        </p:attrNameLst>
                                      </p:cBhvr>
                                      <p:to>
                                        <p:strVal val="visible"/>
                                      </p:to>
                                    </p:set>
                                    <p:animEffect transition="in" filter="fade">
                                      <p:cBhvr>
                                        <p:cTn id="19" dur="1000"/>
                                        <p:tgtEl>
                                          <p:spTgt spid="100">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00">
                                            <p:txEl>
                                              <p:pRg st="4" end="4"/>
                                            </p:txEl>
                                          </p:spTgt>
                                        </p:tgtEl>
                                        <p:attrNameLst>
                                          <p:attrName>style.visibility</p:attrName>
                                        </p:attrNameLst>
                                      </p:cBhvr>
                                      <p:to>
                                        <p:strVal val="visible"/>
                                      </p:to>
                                    </p:set>
                                    <p:animEffect transition="in" filter="fade">
                                      <p:cBhvr>
                                        <p:cTn id="23" dur="1000"/>
                                        <p:tgtEl>
                                          <p:spTgt spid="100">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00">
                                            <p:txEl>
                                              <p:pRg st="5" end="5"/>
                                            </p:txEl>
                                          </p:spTgt>
                                        </p:tgtEl>
                                        <p:attrNameLst>
                                          <p:attrName>style.visibility</p:attrName>
                                        </p:attrNameLst>
                                      </p:cBhvr>
                                      <p:to>
                                        <p:strVal val="visible"/>
                                      </p:to>
                                    </p:set>
                                    <p:animEffect transition="in" filter="fade">
                                      <p:cBhvr>
                                        <p:cTn id="27" dur="1000"/>
                                        <p:tgtEl>
                                          <p:spTgt spid="100">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00">
                                            <p:txEl>
                                              <p:pRg st="6" end="6"/>
                                            </p:txEl>
                                          </p:spTgt>
                                        </p:tgtEl>
                                        <p:attrNameLst>
                                          <p:attrName>style.visibility</p:attrName>
                                        </p:attrNameLst>
                                      </p:cBhvr>
                                      <p:to>
                                        <p:strVal val="visible"/>
                                      </p:to>
                                    </p:set>
                                    <p:animEffect transition="in" filter="fade">
                                      <p:cBhvr>
                                        <p:cTn id="31" dur="1000"/>
                                        <p:tgtEl>
                                          <p:spTgt spid="100">
                                            <p:txEl>
                                              <p:pRg st="6" end="6"/>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00">
                                            <p:txEl>
                                              <p:pRg st="7" end="7"/>
                                            </p:txEl>
                                          </p:spTgt>
                                        </p:tgtEl>
                                        <p:attrNameLst>
                                          <p:attrName>style.visibility</p:attrName>
                                        </p:attrNameLst>
                                      </p:cBhvr>
                                      <p:to>
                                        <p:strVal val="visible"/>
                                      </p:to>
                                    </p:set>
                                    <p:animEffect transition="in" filter="fade">
                                      <p:cBhvr>
                                        <p:cTn id="35" dur="1000"/>
                                        <p:tgtEl>
                                          <p:spTgt spid="100">
                                            <p:txEl>
                                              <p:pRg st="7" end="7"/>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00">
                                            <p:txEl>
                                              <p:pRg st="8" end="8"/>
                                            </p:txEl>
                                          </p:spTgt>
                                        </p:tgtEl>
                                        <p:attrNameLst>
                                          <p:attrName>style.visibility</p:attrName>
                                        </p:attrNameLst>
                                      </p:cBhvr>
                                      <p:to>
                                        <p:strVal val="visible"/>
                                      </p:to>
                                    </p:set>
                                    <p:animEffect transition="in" filter="fade">
                                      <p:cBhvr>
                                        <p:cTn id="39" dur="1000"/>
                                        <p:tgtEl>
                                          <p:spTgt spid="100">
                                            <p:txEl>
                                              <p:pRg st="8" end="8"/>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100">
                                            <p:txEl>
                                              <p:pRg st="9" end="9"/>
                                            </p:txEl>
                                          </p:spTgt>
                                        </p:tgtEl>
                                        <p:attrNameLst>
                                          <p:attrName>style.visibility</p:attrName>
                                        </p:attrNameLst>
                                      </p:cBhvr>
                                      <p:to>
                                        <p:strVal val="visible"/>
                                      </p:to>
                                    </p:set>
                                    <p:animEffect transition="in" filter="fade">
                                      <p:cBhvr>
                                        <p:cTn id="43" dur="1000"/>
                                        <p:tgtEl>
                                          <p:spTgt spid="100">
                                            <p:txEl>
                                              <p:pRg st="9" end="9"/>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100">
                                            <p:txEl>
                                              <p:pRg st="10" end="10"/>
                                            </p:txEl>
                                          </p:spTgt>
                                        </p:tgtEl>
                                        <p:attrNameLst>
                                          <p:attrName>style.visibility</p:attrName>
                                        </p:attrNameLst>
                                      </p:cBhvr>
                                      <p:to>
                                        <p:strVal val="visible"/>
                                      </p:to>
                                    </p:set>
                                    <p:animEffect transition="in" filter="fade">
                                      <p:cBhvr>
                                        <p:cTn id="47" dur="1000"/>
                                        <p:tgtEl>
                                          <p:spTgt spid="100">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1641</Words>
  <Application>Microsoft Office PowerPoint</Application>
  <PresentationFormat>On-screen Show (4:3)</PresentationFormat>
  <Paragraphs>373</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
      <vt:lpstr>Digital Text Bunch</vt:lpstr>
      <vt:lpstr>Never have I ever ...</vt:lpstr>
      <vt:lpstr>
Literacy Today</vt:lpstr>
      <vt:lpstr>Slide 4</vt:lpstr>
      <vt:lpstr>What &amp; Why?</vt:lpstr>
      <vt:lpstr>Advantages</vt:lpstr>
      <vt:lpstr>Digital text is ...</vt:lpstr>
      <vt:lpstr>What to do with those files ... </vt:lpstr>
      <vt:lpstr>How to read those files</vt:lpstr>
      <vt:lpstr>Project Gutenberg </vt:lpstr>
      <vt:lpstr>Format and access</vt:lpstr>
      <vt:lpstr>Formats</vt:lpstr>
      <vt:lpstr>Plucker and QiOO</vt:lpstr>
      <vt:lpstr>Other Formats:</vt:lpstr>
      <vt:lpstr>Digital Text Resources</vt:lpstr>
      <vt:lpstr>Your turn!</vt:lpstr>
      <vt:lpstr>Other avenues</vt:lpstr>
      <vt:lpstr>Slide 18</vt:lpstr>
      <vt:lpstr>Major Players</vt:lpstr>
      <vt:lpstr>The Kindle Family  </vt:lpstr>
      <vt:lpstr>Nook Simple Touch, Simple Touch with GlowLight, Color, Study and Tablet</vt:lpstr>
      <vt:lpstr>iPad &amp; iPod</vt:lpstr>
      <vt:lpstr>Apps</vt:lpstr>
      <vt:lpstr>Apps cont … </vt:lpstr>
      <vt:lpstr>Apps cont … </vt:lpstr>
      <vt:lpstr>Apps cont … </vt:lpstr>
      <vt:lpstr>Apps cont … </vt:lpstr>
      <vt:lpstr>Current players</vt:lpstr>
      <vt:lpstr>Final Thoughts ... </vt:lpstr>
      <vt:lpstr>Questions</vt:lpstr>
      <vt:lpstr>Introduction to Bookshare and Software Playback</vt:lpstr>
      <vt:lpstr>Bookshare</vt:lpstr>
      <vt:lpstr>Adding members</vt:lpstr>
      <vt:lpstr>Individual Memberships</vt:lpstr>
      <vt:lpstr>
Compatible AT Software</vt:lpstr>
      <vt:lpstr>Free software</vt:lpstr>
      <vt:lpstr>Victor Reader Soft (VRS)</vt:lpstr>
      <vt:lpstr>VRS Cont'd </vt:lpstr>
      <vt:lpstr>VRS Voices</vt:lpstr>
      <vt:lpstr>Choose your voice</vt:lpstr>
      <vt:lpstr>READ:OutLoud (ROL)</vt:lpstr>
      <vt:lpstr>ROL</vt:lpstr>
      <vt:lpstr>ROL</vt:lpstr>
      <vt:lpstr>ROL Voices</vt:lpstr>
      <vt:lpstr>Select your ROL voice</vt:lpstr>
      <vt:lpstr>Thank you!</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Text Bunch</dc:title>
  <dc:creator>Jill</dc:creator>
  <cp:lastModifiedBy>Kay Ratzlaff</cp:lastModifiedBy>
  <cp:revision>2</cp:revision>
  <dcterms:modified xsi:type="dcterms:W3CDTF">2012-12-04T03:13:58Z</dcterms:modified>
</cp:coreProperties>
</file>